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8"/>
  </p:notesMasterIdLst>
  <p:handoutMasterIdLst>
    <p:handoutMasterId r:id="rId39"/>
  </p:handoutMasterIdLst>
  <p:sldIdLst>
    <p:sldId id="256" r:id="rId2"/>
    <p:sldId id="257" r:id="rId3"/>
    <p:sldId id="258" r:id="rId4"/>
    <p:sldId id="259" r:id="rId5"/>
    <p:sldId id="260" r:id="rId6"/>
    <p:sldId id="274" r:id="rId7"/>
    <p:sldId id="261" r:id="rId8"/>
    <p:sldId id="262" r:id="rId9"/>
    <p:sldId id="263" r:id="rId10"/>
    <p:sldId id="264" r:id="rId11"/>
    <p:sldId id="265" r:id="rId12"/>
    <p:sldId id="266" r:id="rId13"/>
    <p:sldId id="267" r:id="rId14"/>
    <p:sldId id="273" r:id="rId15"/>
    <p:sldId id="269" r:id="rId16"/>
    <p:sldId id="270" r:id="rId17"/>
    <p:sldId id="272" r:id="rId18"/>
    <p:sldId id="276" r:id="rId19"/>
    <p:sldId id="277" r:id="rId20"/>
    <p:sldId id="275" r:id="rId21"/>
    <p:sldId id="278" r:id="rId22"/>
    <p:sldId id="279" r:id="rId23"/>
    <p:sldId id="280" r:id="rId24"/>
    <p:sldId id="281" r:id="rId25"/>
    <p:sldId id="282" r:id="rId26"/>
    <p:sldId id="283" r:id="rId27"/>
    <p:sldId id="284" r:id="rId28"/>
    <p:sldId id="290" r:id="rId29"/>
    <p:sldId id="285" r:id="rId30"/>
    <p:sldId id="287" r:id="rId31"/>
    <p:sldId id="286" r:id="rId32"/>
    <p:sldId id="288" r:id="rId33"/>
    <p:sldId id="289" r:id="rId34"/>
    <p:sldId id="291" r:id="rId35"/>
    <p:sldId id="292" r:id="rId36"/>
    <p:sldId id="293" r:id="rId37"/>
  </p:sldIdLst>
  <p:sldSz cx="9144000" cy="6858000" type="screen4x3"/>
  <p:notesSz cx="6797675" cy="987425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vertBarState="maximized">
    <p:restoredLeft sz="15620"/>
    <p:restoredTop sz="94660"/>
  </p:normalViewPr>
  <p:slideViewPr>
    <p:cSldViewPr>
      <p:cViewPr>
        <p:scale>
          <a:sx n="100" d="100"/>
          <a:sy n="100" d="100"/>
        </p:scale>
        <p:origin x="-1212" y="-234"/>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3713"/>
          </a:xfrm>
          <a:prstGeom prst="rect">
            <a:avLst/>
          </a:prstGeom>
        </p:spPr>
        <p:txBody>
          <a:bodyPr vert="horz" lIns="91440" tIns="45720" rIns="91440" bIns="45720" rtlCol="0"/>
          <a:lstStyle>
            <a:lvl1pPr algn="l">
              <a:defRPr sz="1200"/>
            </a:lvl1pPr>
          </a:lstStyle>
          <a:p>
            <a:endParaRPr lang="en-IE"/>
          </a:p>
        </p:txBody>
      </p:sp>
      <p:sp>
        <p:nvSpPr>
          <p:cNvPr id="3" name="Date Placeholder 2"/>
          <p:cNvSpPr>
            <a:spLocks noGrp="1"/>
          </p:cNvSpPr>
          <p:nvPr>
            <p:ph type="dt" sz="quarter" idx="1"/>
          </p:nvPr>
        </p:nvSpPr>
        <p:spPr>
          <a:xfrm>
            <a:off x="3850443" y="0"/>
            <a:ext cx="2945659" cy="493713"/>
          </a:xfrm>
          <a:prstGeom prst="rect">
            <a:avLst/>
          </a:prstGeom>
        </p:spPr>
        <p:txBody>
          <a:bodyPr vert="horz" lIns="91440" tIns="45720" rIns="91440" bIns="45720" rtlCol="0"/>
          <a:lstStyle>
            <a:lvl1pPr algn="r">
              <a:defRPr sz="1200"/>
            </a:lvl1pPr>
          </a:lstStyle>
          <a:p>
            <a:fld id="{D3D2ECF1-FB08-48FC-B45D-807F443755F4}" type="datetimeFigureOut">
              <a:rPr lang="en-IE" smtClean="0"/>
              <a:t>07/11/2013</a:t>
            </a:fld>
            <a:endParaRPr lang="en-IE"/>
          </a:p>
        </p:txBody>
      </p:sp>
      <p:sp>
        <p:nvSpPr>
          <p:cNvPr id="4" name="Footer Placeholder 3"/>
          <p:cNvSpPr>
            <a:spLocks noGrp="1"/>
          </p:cNvSpPr>
          <p:nvPr>
            <p:ph type="ftr" sz="quarter" idx="2"/>
          </p:nvPr>
        </p:nvSpPr>
        <p:spPr>
          <a:xfrm>
            <a:off x="0" y="9378824"/>
            <a:ext cx="2945659" cy="493713"/>
          </a:xfrm>
          <a:prstGeom prst="rect">
            <a:avLst/>
          </a:prstGeom>
        </p:spPr>
        <p:txBody>
          <a:bodyPr vert="horz" lIns="91440" tIns="45720" rIns="91440" bIns="45720" rtlCol="0" anchor="b"/>
          <a:lstStyle>
            <a:lvl1pPr algn="l">
              <a:defRPr sz="1200"/>
            </a:lvl1pPr>
          </a:lstStyle>
          <a:p>
            <a:endParaRPr lang="en-IE"/>
          </a:p>
        </p:txBody>
      </p:sp>
      <p:sp>
        <p:nvSpPr>
          <p:cNvPr id="5" name="Slide Number Placeholder 4"/>
          <p:cNvSpPr>
            <a:spLocks noGrp="1"/>
          </p:cNvSpPr>
          <p:nvPr>
            <p:ph type="sldNum" sz="quarter" idx="3"/>
          </p:nvPr>
        </p:nvSpPr>
        <p:spPr>
          <a:xfrm>
            <a:off x="3850443" y="9378824"/>
            <a:ext cx="2945659" cy="493713"/>
          </a:xfrm>
          <a:prstGeom prst="rect">
            <a:avLst/>
          </a:prstGeom>
        </p:spPr>
        <p:txBody>
          <a:bodyPr vert="horz" lIns="91440" tIns="45720" rIns="91440" bIns="45720" rtlCol="0" anchor="b"/>
          <a:lstStyle>
            <a:lvl1pPr algn="r">
              <a:defRPr sz="1200"/>
            </a:lvl1pPr>
          </a:lstStyle>
          <a:p>
            <a:fld id="{1EF371E4-6861-4732-8F34-4F4D9FD11AF9}" type="slidenum">
              <a:rPr lang="en-IE" smtClean="0"/>
              <a:t>‹#›</a:t>
            </a:fld>
            <a:endParaRPr lang="en-IE"/>
          </a:p>
        </p:txBody>
      </p:sp>
    </p:spTree>
    <p:extLst>
      <p:ext uri="{BB962C8B-B14F-4D97-AF65-F5344CB8AC3E}">
        <p14:creationId xmlns:p14="http://schemas.microsoft.com/office/powerpoint/2010/main" val="412281200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3713"/>
          </a:xfrm>
          <a:prstGeom prst="rect">
            <a:avLst/>
          </a:prstGeom>
        </p:spPr>
        <p:txBody>
          <a:bodyPr vert="horz" lIns="91440" tIns="45720" rIns="91440" bIns="45720" rtlCol="0"/>
          <a:lstStyle>
            <a:lvl1pPr algn="l">
              <a:defRPr sz="1200"/>
            </a:lvl1pPr>
          </a:lstStyle>
          <a:p>
            <a:endParaRPr lang="en-IE"/>
          </a:p>
        </p:txBody>
      </p:sp>
      <p:sp>
        <p:nvSpPr>
          <p:cNvPr id="3" name="Date Placeholder 2"/>
          <p:cNvSpPr>
            <a:spLocks noGrp="1"/>
          </p:cNvSpPr>
          <p:nvPr>
            <p:ph type="dt" idx="1"/>
          </p:nvPr>
        </p:nvSpPr>
        <p:spPr>
          <a:xfrm>
            <a:off x="3850443" y="0"/>
            <a:ext cx="2945659" cy="493713"/>
          </a:xfrm>
          <a:prstGeom prst="rect">
            <a:avLst/>
          </a:prstGeom>
        </p:spPr>
        <p:txBody>
          <a:bodyPr vert="horz" lIns="91440" tIns="45720" rIns="91440" bIns="45720" rtlCol="0"/>
          <a:lstStyle>
            <a:lvl1pPr algn="r">
              <a:defRPr sz="1200"/>
            </a:lvl1pPr>
          </a:lstStyle>
          <a:p>
            <a:fld id="{741081DE-5AEF-4FAD-BA62-F267E0B801CD}" type="datetimeFigureOut">
              <a:rPr lang="en-IE" smtClean="0"/>
              <a:t>07/11/2013</a:t>
            </a:fld>
            <a:endParaRPr lang="en-IE"/>
          </a:p>
        </p:txBody>
      </p:sp>
      <p:sp>
        <p:nvSpPr>
          <p:cNvPr id="4" name="Slide Image Placeholder 3"/>
          <p:cNvSpPr>
            <a:spLocks noGrp="1" noRot="1" noChangeAspect="1"/>
          </p:cNvSpPr>
          <p:nvPr>
            <p:ph type="sldImg" idx="2"/>
          </p:nvPr>
        </p:nvSpPr>
        <p:spPr>
          <a:xfrm>
            <a:off x="931863" y="741363"/>
            <a:ext cx="4933950" cy="3702050"/>
          </a:xfrm>
          <a:prstGeom prst="rect">
            <a:avLst/>
          </a:prstGeom>
          <a:noFill/>
          <a:ln w="12700">
            <a:solidFill>
              <a:prstClr val="black"/>
            </a:solidFill>
          </a:ln>
        </p:spPr>
        <p:txBody>
          <a:bodyPr vert="horz" lIns="91440" tIns="45720" rIns="91440" bIns="45720" rtlCol="0" anchor="ctr"/>
          <a:lstStyle/>
          <a:p>
            <a:endParaRPr lang="en-IE"/>
          </a:p>
        </p:txBody>
      </p:sp>
      <p:sp>
        <p:nvSpPr>
          <p:cNvPr id="5" name="Notes Placeholder 4"/>
          <p:cNvSpPr>
            <a:spLocks noGrp="1"/>
          </p:cNvSpPr>
          <p:nvPr>
            <p:ph type="body" sz="quarter" idx="3"/>
          </p:nvPr>
        </p:nvSpPr>
        <p:spPr>
          <a:xfrm>
            <a:off x="679768" y="4690269"/>
            <a:ext cx="5438140" cy="4443413"/>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E"/>
          </a:p>
        </p:txBody>
      </p:sp>
      <p:sp>
        <p:nvSpPr>
          <p:cNvPr id="6" name="Footer Placeholder 5"/>
          <p:cNvSpPr>
            <a:spLocks noGrp="1"/>
          </p:cNvSpPr>
          <p:nvPr>
            <p:ph type="ftr" sz="quarter" idx="4"/>
          </p:nvPr>
        </p:nvSpPr>
        <p:spPr>
          <a:xfrm>
            <a:off x="0" y="9378824"/>
            <a:ext cx="2945659" cy="493713"/>
          </a:xfrm>
          <a:prstGeom prst="rect">
            <a:avLst/>
          </a:prstGeom>
        </p:spPr>
        <p:txBody>
          <a:bodyPr vert="horz" lIns="91440" tIns="45720" rIns="91440" bIns="45720" rtlCol="0" anchor="b"/>
          <a:lstStyle>
            <a:lvl1pPr algn="l">
              <a:defRPr sz="1200"/>
            </a:lvl1pPr>
          </a:lstStyle>
          <a:p>
            <a:endParaRPr lang="en-IE"/>
          </a:p>
        </p:txBody>
      </p:sp>
      <p:sp>
        <p:nvSpPr>
          <p:cNvPr id="7" name="Slide Number Placeholder 6"/>
          <p:cNvSpPr>
            <a:spLocks noGrp="1"/>
          </p:cNvSpPr>
          <p:nvPr>
            <p:ph type="sldNum" sz="quarter" idx="5"/>
          </p:nvPr>
        </p:nvSpPr>
        <p:spPr>
          <a:xfrm>
            <a:off x="3850443" y="9378824"/>
            <a:ext cx="2945659" cy="493713"/>
          </a:xfrm>
          <a:prstGeom prst="rect">
            <a:avLst/>
          </a:prstGeom>
        </p:spPr>
        <p:txBody>
          <a:bodyPr vert="horz" lIns="91440" tIns="45720" rIns="91440" bIns="45720" rtlCol="0" anchor="b"/>
          <a:lstStyle>
            <a:lvl1pPr algn="r">
              <a:defRPr sz="1200"/>
            </a:lvl1pPr>
          </a:lstStyle>
          <a:p>
            <a:fld id="{B002CAB0-A59A-4EF5-A5F9-E5624B5D4D24}" type="slidenum">
              <a:rPr lang="en-IE" smtClean="0"/>
              <a:t>‹#›</a:t>
            </a:fld>
            <a:endParaRPr lang="en-IE"/>
          </a:p>
        </p:txBody>
      </p:sp>
    </p:spTree>
    <p:extLst>
      <p:ext uri="{BB962C8B-B14F-4D97-AF65-F5344CB8AC3E}">
        <p14:creationId xmlns:p14="http://schemas.microsoft.com/office/powerpoint/2010/main" val="40882578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F80A4C3-91D5-433F-A881-44091663AD38}" type="slidenum">
              <a:rPr lang="en-US" altLang="en-US"/>
              <a:pPr/>
              <a:t>19</a:t>
            </a:fld>
            <a:endParaRPr lang="en-US" altLang="en-US"/>
          </a:p>
        </p:txBody>
      </p:sp>
      <p:sp>
        <p:nvSpPr>
          <p:cNvPr id="631810" name="Rectangle 2"/>
          <p:cNvSpPr>
            <a:spLocks noRot="1" noChangeArrowheads="1" noTextEdit="1"/>
          </p:cNvSpPr>
          <p:nvPr>
            <p:ph type="sldImg"/>
          </p:nvPr>
        </p:nvSpPr>
        <p:spPr>
          <a:ln/>
        </p:spPr>
      </p:sp>
      <p:sp>
        <p:nvSpPr>
          <p:cNvPr id="631811" name="Rectangle 3"/>
          <p:cNvSpPr>
            <a:spLocks noGrp="1" noChangeArrowheads="1"/>
          </p:cNvSpPr>
          <p:nvPr>
            <p:ph type="body" idx="1"/>
          </p:nvPr>
        </p:nvSpPr>
        <p:spPr/>
        <p:txBody>
          <a:bodyPr/>
          <a:lstStyle/>
          <a:p>
            <a:endParaRPr lang="en-US"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IE"/>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IE"/>
          </a:p>
        </p:txBody>
      </p:sp>
      <p:sp>
        <p:nvSpPr>
          <p:cNvPr id="4" name="Date Placeholder 3"/>
          <p:cNvSpPr>
            <a:spLocks noGrp="1"/>
          </p:cNvSpPr>
          <p:nvPr>
            <p:ph type="dt" sz="half" idx="10"/>
          </p:nvPr>
        </p:nvSpPr>
        <p:spPr/>
        <p:txBody>
          <a:bodyPr/>
          <a:lstStyle/>
          <a:p>
            <a:fld id="{3A1FCA75-51D1-4143-BA71-9D0DBE509351}" type="datetimeFigureOut">
              <a:rPr lang="en-IE" smtClean="0"/>
              <a:t>07/11/2013</a:t>
            </a:fld>
            <a:endParaRPr lang="en-IE"/>
          </a:p>
        </p:txBody>
      </p:sp>
      <p:sp>
        <p:nvSpPr>
          <p:cNvPr id="5" name="Footer Placeholder 4"/>
          <p:cNvSpPr>
            <a:spLocks noGrp="1"/>
          </p:cNvSpPr>
          <p:nvPr>
            <p:ph type="ftr" sz="quarter" idx="11"/>
          </p:nvPr>
        </p:nvSpPr>
        <p:spPr/>
        <p:txBody>
          <a:bodyPr/>
          <a:lstStyle/>
          <a:p>
            <a:endParaRPr lang="en-IE"/>
          </a:p>
        </p:txBody>
      </p:sp>
      <p:sp>
        <p:nvSpPr>
          <p:cNvPr id="6" name="Slide Number Placeholder 5"/>
          <p:cNvSpPr>
            <a:spLocks noGrp="1"/>
          </p:cNvSpPr>
          <p:nvPr>
            <p:ph type="sldNum" sz="quarter" idx="12"/>
          </p:nvPr>
        </p:nvSpPr>
        <p:spPr/>
        <p:txBody>
          <a:bodyPr/>
          <a:lstStyle/>
          <a:p>
            <a:fld id="{00EBAC2D-A25B-4691-AEB5-5B8722A653A9}" type="slidenum">
              <a:rPr lang="en-IE" smtClean="0"/>
              <a:t>‹#›</a:t>
            </a:fld>
            <a:endParaRPr lang="en-IE"/>
          </a:p>
        </p:txBody>
      </p:sp>
    </p:spTree>
    <p:extLst>
      <p:ext uri="{BB962C8B-B14F-4D97-AF65-F5344CB8AC3E}">
        <p14:creationId xmlns:p14="http://schemas.microsoft.com/office/powerpoint/2010/main" val="17461697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E"/>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E"/>
          </a:p>
        </p:txBody>
      </p:sp>
      <p:sp>
        <p:nvSpPr>
          <p:cNvPr id="4" name="Date Placeholder 3"/>
          <p:cNvSpPr>
            <a:spLocks noGrp="1"/>
          </p:cNvSpPr>
          <p:nvPr>
            <p:ph type="dt" sz="half" idx="10"/>
          </p:nvPr>
        </p:nvSpPr>
        <p:spPr/>
        <p:txBody>
          <a:bodyPr/>
          <a:lstStyle/>
          <a:p>
            <a:fld id="{3A1FCA75-51D1-4143-BA71-9D0DBE509351}" type="datetimeFigureOut">
              <a:rPr lang="en-IE" smtClean="0"/>
              <a:t>07/11/2013</a:t>
            </a:fld>
            <a:endParaRPr lang="en-IE"/>
          </a:p>
        </p:txBody>
      </p:sp>
      <p:sp>
        <p:nvSpPr>
          <p:cNvPr id="5" name="Footer Placeholder 4"/>
          <p:cNvSpPr>
            <a:spLocks noGrp="1"/>
          </p:cNvSpPr>
          <p:nvPr>
            <p:ph type="ftr" sz="quarter" idx="11"/>
          </p:nvPr>
        </p:nvSpPr>
        <p:spPr/>
        <p:txBody>
          <a:bodyPr/>
          <a:lstStyle/>
          <a:p>
            <a:endParaRPr lang="en-IE"/>
          </a:p>
        </p:txBody>
      </p:sp>
      <p:sp>
        <p:nvSpPr>
          <p:cNvPr id="6" name="Slide Number Placeholder 5"/>
          <p:cNvSpPr>
            <a:spLocks noGrp="1"/>
          </p:cNvSpPr>
          <p:nvPr>
            <p:ph type="sldNum" sz="quarter" idx="12"/>
          </p:nvPr>
        </p:nvSpPr>
        <p:spPr/>
        <p:txBody>
          <a:bodyPr/>
          <a:lstStyle/>
          <a:p>
            <a:fld id="{00EBAC2D-A25B-4691-AEB5-5B8722A653A9}" type="slidenum">
              <a:rPr lang="en-IE" smtClean="0"/>
              <a:t>‹#›</a:t>
            </a:fld>
            <a:endParaRPr lang="en-IE"/>
          </a:p>
        </p:txBody>
      </p:sp>
    </p:spTree>
    <p:extLst>
      <p:ext uri="{BB962C8B-B14F-4D97-AF65-F5344CB8AC3E}">
        <p14:creationId xmlns:p14="http://schemas.microsoft.com/office/powerpoint/2010/main" val="5469588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IE"/>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E"/>
          </a:p>
        </p:txBody>
      </p:sp>
      <p:sp>
        <p:nvSpPr>
          <p:cNvPr id="4" name="Date Placeholder 3"/>
          <p:cNvSpPr>
            <a:spLocks noGrp="1"/>
          </p:cNvSpPr>
          <p:nvPr>
            <p:ph type="dt" sz="half" idx="10"/>
          </p:nvPr>
        </p:nvSpPr>
        <p:spPr/>
        <p:txBody>
          <a:bodyPr/>
          <a:lstStyle/>
          <a:p>
            <a:fld id="{3A1FCA75-51D1-4143-BA71-9D0DBE509351}" type="datetimeFigureOut">
              <a:rPr lang="en-IE" smtClean="0"/>
              <a:t>07/11/2013</a:t>
            </a:fld>
            <a:endParaRPr lang="en-IE"/>
          </a:p>
        </p:txBody>
      </p:sp>
      <p:sp>
        <p:nvSpPr>
          <p:cNvPr id="5" name="Footer Placeholder 4"/>
          <p:cNvSpPr>
            <a:spLocks noGrp="1"/>
          </p:cNvSpPr>
          <p:nvPr>
            <p:ph type="ftr" sz="quarter" idx="11"/>
          </p:nvPr>
        </p:nvSpPr>
        <p:spPr/>
        <p:txBody>
          <a:bodyPr/>
          <a:lstStyle/>
          <a:p>
            <a:endParaRPr lang="en-IE"/>
          </a:p>
        </p:txBody>
      </p:sp>
      <p:sp>
        <p:nvSpPr>
          <p:cNvPr id="6" name="Slide Number Placeholder 5"/>
          <p:cNvSpPr>
            <a:spLocks noGrp="1"/>
          </p:cNvSpPr>
          <p:nvPr>
            <p:ph type="sldNum" sz="quarter" idx="12"/>
          </p:nvPr>
        </p:nvSpPr>
        <p:spPr/>
        <p:txBody>
          <a:bodyPr/>
          <a:lstStyle/>
          <a:p>
            <a:fld id="{00EBAC2D-A25B-4691-AEB5-5B8722A653A9}" type="slidenum">
              <a:rPr lang="en-IE" smtClean="0"/>
              <a:t>‹#›</a:t>
            </a:fld>
            <a:endParaRPr lang="en-IE"/>
          </a:p>
        </p:txBody>
      </p:sp>
    </p:spTree>
    <p:extLst>
      <p:ext uri="{BB962C8B-B14F-4D97-AF65-F5344CB8AC3E}">
        <p14:creationId xmlns:p14="http://schemas.microsoft.com/office/powerpoint/2010/main" val="15844831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E"/>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E"/>
          </a:p>
        </p:txBody>
      </p:sp>
      <p:sp>
        <p:nvSpPr>
          <p:cNvPr id="4" name="Date Placeholder 3"/>
          <p:cNvSpPr>
            <a:spLocks noGrp="1"/>
          </p:cNvSpPr>
          <p:nvPr>
            <p:ph type="dt" sz="half" idx="10"/>
          </p:nvPr>
        </p:nvSpPr>
        <p:spPr/>
        <p:txBody>
          <a:bodyPr/>
          <a:lstStyle/>
          <a:p>
            <a:fld id="{3A1FCA75-51D1-4143-BA71-9D0DBE509351}" type="datetimeFigureOut">
              <a:rPr lang="en-IE" smtClean="0"/>
              <a:t>07/11/2013</a:t>
            </a:fld>
            <a:endParaRPr lang="en-IE"/>
          </a:p>
        </p:txBody>
      </p:sp>
      <p:sp>
        <p:nvSpPr>
          <p:cNvPr id="5" name="Footer Placeholder 4"/>
          <p:cNvSpPr>
            <a:spLocks noGrp="1"/>
          </p:cNvSpPr>
          <p:nvPr>
            <p:ph type="ftr" sz="quarter" idx="11"/>
          </p:nvPr>
        </p:nvSpPr>
        <p:spPr/>
        <p:txBody>
          <a:bodyPr/>
          <a:lstStyle/>
          <a:p>
            <a:endParaRPr lang="en-IE"/>
          </a:p>
        </p:txBody>
      </p:sp>
      <p:sp>
        <p:nvSpPr>
          <p:cNvPr id="6" name="Slide Number Placeholder 5"/>
          <p:cNvSpPr>
            <a:spLocks noGrp="1"/>
          </p:cNvSpPr>
          <p:nvPr>
            <p:ph type="sldNum" sz="quarter" idx="12"/>
          </p:nvPr>
        </p:nvSpPr>
        <p:spPr/>
        <p:txBody>
          <a:bodyPr/>
          <a:lstStyle/>
          <a:p>
            <a:fld id="{00EBAC2D-A25B-4691-AEB5-5B8722A653A9}" type="slidenum">
              <a:rPr lang="en-IE" smtClean="0"/>
              <a:t>‹#›</a:t>
            </a:fld>
            <a:endParaRPr lang="en-IE"/>
          </a:p>
        </p:txBody>
      </p:sp>
      <p:pic>
        <p:nvPicPr>
          <p:cNvPr id="8" name="Picture 3" descr="C:\Users\Bryan\Downloads\CS.DIT2.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3563888" y="5990554"/>
            <a:ext cx="1512168" cy="7285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5091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IE"/>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A1FCA75-51D1-4143-BA71-9D0DBE509351}" type="datetimeFigureOut">
              <a:rPr lang="en-IE" smtClean="0"/>
              <a:t>07/11/2013</a:t>
            </a:fld>
            <a:endParaRPr lang="en-IE"/>
          </a:p>
        </p:txBody>
      </p:sp>
      <p:sp>
        <p:nvSpPr>
          <p:cNvPr id="5" name="Footer Placeholder 4"/>
          <p:cNvSpPr>
            <a:spLocks noGrp="1"/>
          </p:cNvSpPr>
          <p:nvPr>
            <p:ph type="ftr" sz="quarter" idx="11"/>
          </p:nvPr>
        </p:nvSpPr>
        <p:spPr/>
        <p:txBody>
          <a:bodyPr/>
          <a:lstStyle/>
          <a:p>
            <a:endParaRPr lang="en-IE"/>
          </a:p>
        </p:txBody>
      </p:sp>
      <p:sp>
        <p:nvSpPr>
          <p:cNvPr id="6" name="Slide Number Placeholder 5"/>
          <p:cNvSpPr>
            <a:spLocks noGrp="1"/>
          </p:cNvSpPr>
          <p:nvPr>
            <p:ph type="sldNum" sz="quarter" idx="12"/>
          </p:nvPr>
        </p:nvSpPr>
        <p:spPr/>
        <p:txBody>
          <a:bodyPr/>
          <a:lstStyle/>
          <a:p>
            <a:fld id="{00EBAC2D-A25B-4691-AEB5-5B8722A653A9}" type="slidenum">
              <a:rPr lang="en-IE" smtClean="0"/>
              <a:t>‹#›</a:t>
            </a:fld>
            <a:endParaRPr lang="en-IE"/>
          </a:p>
        </p:txBody>
      </p:sp>
    </p:spTree>
    <p:extLst>
      <p:ext uri="{BB962C8B-B14F-4D97-AF65-F5344CB8AC3E}">
        <p14:creationId xmlns:p14="http://schemas.microsoft.com/office/powerpoint/2010/main" val="2514614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E"/>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E"/>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E"/>
          </a:p>
        </p:txBody>
      </p:sp>
      <p:sp>
        <p:nvSpPr>
          <p:cNvPr id="5" name="Date Placeholder 4"/>
          <p:cNvSpPr>
            <a:spLocks noGrp="1"/>
          </p:cNvSpPr>
          <p:nvPr>
            <p:ph type="dt" sz="half" idx="10"/>
          </p:nvPr>
        </p:nvSpPr>
        <p:spPr/>
        <p:txBody>
          <a:bodyPr/>
          <a:lstStyle/>
          <a:p>
            <a:fld id="{3A1FCA75-51D1-4143-BA71-9D0DBE509351}" type="datetimeFigureOut">
              <a:rPr lang="en-IE" smtClean="0"/>
              <a:t>07/11/2013</a:t>
            </a:fld>
            <a:endParaRPr lang="en-IE"/>
          </a:p>
        </p:txBody>
      </p:sp>
      <p:sp>
        <p:nvSpPr>
          <p:cNvPr id="6" name="Footer Placeholder 5"/>
          <p:cNvSpPr>
            <a:spLocks noGrp="1"/>
          </p:cNvSpPr>
          <p:nvPr>
            <p:ph type="ftr" sz="quarter" idx="11"/>
          </p:nvPr>
        </p:nvSpPr>
        <p:spPr/>
        <p:txBody>
          <a:bodyPr/>
          <a:lstStyle/>
          <a:p>
            <a:endParaRPr lang="en-IE"/>
          </a:p>
        </p:txBody>
      </p:sp>
      <p:sp>
        <p:nvSpPr>
          <p:cNvPr id="7" name="Slide Number Placeholder 6"/>
          <p:cNvSpPr>
            <a:spLocks noGrp="1"/>
          </p:cNvSpPr>
          <p:nvPr>
            <p:ph type="sldNum" sz="quarter" idx="12"/>
          </p:nvPr>
        </p:nvSpPr>
        <p:spPr/>
        <p:txBody>
          <a:bodyPr/>
          <a:lstStyle/>
          <a:p>
            <a:fld id="{00EBAC2D-A25B-4691-AEB5-5B8722A653A9}" type="slidenum">
              <a:rPr lang="en-IE" smtClean="0"/>
              <a:t>‹#›</a:t>
            </a:fld>
            <a:endParaRPr lang="en-IE"/>
          </a:p>
        </p:txBody>
      </p:sp>
    </p:spTree>
    <p:extLst>
      <p:ext uri="{BB962C8B-B14F-4D97-AF65-F5344CB8AC3E}">
        <p14:creationId xmlns:p14="http://schemas.microsoft.com/office/powerpoint/2010/main" val="16704962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IE"/>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E"/>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E"/>
          </a:p>
        </p:txBody>
      </p:sp>
      <p:sp>
        <p:nvSpPr>
          <p:cNvPr id="7" name="Date Placeholder 6"/>
          <p:cNvSpPr>
            <a:spLocks noGrp="1"/>
          </p:cNvSpPr>
          <p:nvPr>
            <p:ph type="dt" sz="half" idx="10"/>
          </p:nvPr>
        </p:nvSpPr>
        <p:spPr/>
        <p:txBody>
          <a:bodyPr/>
          <a:lstStyle/>
          <a:p>
            <a:fld id="{3A1FCA75-51D1-4143-BA71-9D0DBE509351}" type="datetimeFigureOut">
              <a:rPr lang="en-IE" smtClean="0"/>
              <a:t>07/11/2013</a:t>
            </a:fld>
            <a:endParaRPr lang="en-IE"/>
          </a:p>
        </p:txBody>
      </p:sp>
      <p:sp>
        <p:nvSpPr>
          <p:cNvPr id="8" name="Footer Placeholder 7"/>
          <p:cNvSpPr>
            <a:spLocks noGrp="1"/>
          </p:cNvSpPr>
          <p:nvPr>
            <p:ph type="ftr" sz="quarter" idx="11"/>
          </p:nvPr>
        </p:nvSpPr>
        <p:spPr/>
        <p:txBody>
          <a:bodyPr/>
          <a:lstStyle/>
          <a:p>
            <a:endParaRPr lang="en-IE"/>
          </a:p>
        </p:txBody>
      </p:sp>
      <p:sp>
        <p:nvSpPr>
          <p:cNvPr id="9" name="Slide Number Placeholder 8"/>
          <p:cNvSpPr>
            <a:spLocks noGrp="1"/>
          </p:cNvSpPr>
          <p:nvPr>
            <p:ph type="sldNum" sz="quarter" idx="12"/>
          </p:nvPr>
        </p:nvSpPr>
        <p:spPr/>
        <p:txBody>
          <a:bodyPr/>
          <a:lstStyle/>
          <a:p>
            <a:fld id="{00EBAC2D-A25B-4691-AEB5-5B8722A653A9}" type="slidenum">
              <a:rPr lang="en-IE" smtClean="0"/>
              <a:t>‹#›</a:t>
            </a:fld>
            <a:endParaRPr lang="en-IE"/>
          </a:p>
        </p:txBody>
      </p:sp>
    </p:spTree>
    <p:extLst>
      <p:ext uri="{BB962C8B-B14F-4D97-AF65-F5344CB8AC3E}">
        <p14:creationId xmlns:p14="http://schemas.microsoft.com/office/powerpoint/2010/main" val="5804211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E"/>
          </a:p>
        </p:txBody>
      </p:sp>
      <p:sp>
        <p:nvSpPr>
          <p:cNvPr id="3" name="Date Placeholder 2"/>
          <p:cNvSpPr>
            <a:spLocks noGrp="1"/>
          </p:cNvSpPr>
          <p:nvPr>
            <p:ph type="dt" sz="half" idx="10"/>
          </p:nvPr>
        </p:nvSpPr>
        <p:spPr/>
        <p:txBody>
          <a:bodyPr/>
          <a:lstStyle/>
          <a:p>
            <a:fld id="{3A1FCA75-51D1-4143-BA71-9D0DBE509351}" type="datetimeFigureOut">
              <a:rPr lang="en-IE" smtClean="0"/>
              <a:t>07/11/2013</a:t>
            </a:fld>
            <a:endParaRPr lang="en-IE"/>
          </a:p>
        </p:txBody>
      </p:sp>
      <p:sp>
        <p:nvSpPr>
          <p:cNvPr id="4" name="Footer Placeholder 3"/>
          <p:cNvSpPr>
            <a:spLocks noGrp="1"/>
          </p:cNvSpPr>
          <p:nvPr>
            <p:ph type="ftr" sz="quarter" idx="11"/>
          </p:nvPr>
        </p:nvSpPr>
        <p:spPr/>
        <p:txBody>
          <a:bodyPr/>
          <a:lstStyle/>
          <a:p>
            <a:endParaRPr lang="en-IE"/>
          </a:p>
        </p:txBody>
      </p:sp>
      <p:sp>
        <p:nvSpPr>
          <p:cNvPr id="5" name="Slide Number Placeholder 4"/>
          <p:cNvSpPr>
            <a:spLocks noGrp="1"/>
          </p:cNvSpPr>
          <p:nvPr>
            <p:ph type="sldNum" sz="quarter" idx="12"/>
          </p:nvPr>
        </p:nvSpPr>
        <p:spPr/>
        <p:txBody>
          <a:bodyPr/>
          <a:lstStyle/>
          <a:p>
            <a:fld id="{00EBAC2D-A25B-4691-AEB5-5B8722A653A9}" type="slidenum">
              <a:rPr lang="en-IE" smtClean="0"/>
              <a:t>‹#›</a:t>
            </a:fld>
            <a:endParaRPr lang="en-IE"/>
          </a:p>
        </p:txBody>
      </p:sp>
    </p:spTree>
    <p:extLst>
      <p:ext uri="{BB962C8B-B14F-4D97-AF65-F5344CB8AC3E}">
        <p14:creationId xmlns:p14="http://schemas.microsoft.com/office/powerpoint/2010/main" val="24895297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A1FCA75-51D1-4143-BA71-9D0DBE509351}" type="datetimeFigureOut">
              <a:rPr lang="en-IE" smtClean="0"/>
              <a:t>07/11/2013</a:t>
            </a:fld>
            <a:endParaRPr lang="en-IE"/>
          </a:p>
        </p:txBody>
      </p:sp>
      <p:sp>
        <p:nvSpPr>
          <p:cNvPr id="3" name="Footer Placeholder 2"/>
          <p:cNvSpPr>
            <a:spLocks noGrp="1"/>
          </p:cNvSpPr>
          <p:nvPr>
            <p:ph type="ftr" sz="quarter" idx="11"/>
          </p:nvPr>
        </p:nvSpPr>
        <p:spPr/>
        <p:txBody>
          <a:bodyPr/>
          <a:lstStyle/>
          <a:p>
            <a:endParaRPr lang="en-IE"/>
          </a:p>
        </p:txBody>
      </p:sp>
      <p:sp>
        <p:nvSpPr>
          <p:cNvPr id="4" name="Slide Number Placeholder 3"/>
          <p:cNvSpPr>
            <a:spLocks noGrp="1"/>
          </p:cNvSpPr>
          <p:nvPr>
            <p:ph type="sldNum" sz="quarter" idx="12"/>
          </p:nvPr>
        </p:nvSpPr>
        <p:spPr/>
        <p:txBody>
          <a:bodyPr/>
          <a:lstStyle/>
          <a:p>
            <a:fld id="{00EBAC2D-A25B-4691-AEB5-5B8722A653A9}" type="slidenum">
              <a:rPr lang="en-IE" smtClean="0"/>
              <a:t>‹#›</a:t>
            </a:fld>
            <a:endParaRPr lang="en-IE"/>
          </a:p>
        </p:txBody>
      </p:sp>
    </p:spTree>
    <p:extLst>
      <p:ext uri="{BB962C8B-B14F-4D97-AF65-F5344CB8AC3E}">
        <p14:creationId xmlns:p14="http://schemas.microsoft.com/office/powerpoint/2010/main" val="36321827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IE"/>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E"/>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A1FCA75-51D1-4143-BA71-9D0DBE509351}" type="datetimeFigureOut">
              <a:rPr lang="en-IE" smtClean="0"/>
              <a:t>07/11/2013</a:t>
            </a:fld>
            <a:endParaRPr lang="en-IE"/>
          </a:p>
        </p:txBody>
      </p:sp>
      <p:sp>
        <p:nvSpPr>
          <p:cNvPr id="6" name="Footer Placeholder 5"/>
          <p:cNvSpPr>
            <a:spLocks noGrp="1"/>
          </p:cNvSpPr>
          <p:nvPr>
            <p:ph type="ftr" sz="quarter" idx="11"/>
          </p:nvPr>
        </p:nvSpPr>
        <p:spPr/>
        <p:txBody>
          <a:bodyPr/>
          <a:lstStyle/>
          <a:p>
            <a:endParaRPr lang="en-IE"/>
          </a:p>
        </p:txBody>
      </p:sp>
      <p:sp>
        <p:nvSpPr>
          <p:cNvPr id="7" name="Slide Number Placeholder 6"/>
          <p:cNvSpPr>
            <a:spLocks noGrp="1"/>
          </p:cNvSpPr>
          <p:nvPr>
            <p:ph type="sldNum" sz="quarter" idx="12"/>
          </p:nvPr>
        </p:nvSpPr>
        <p:spPr/>
        <p:txBody>
          <a:bodyPr/>
          <a:lstStyle/>
          <a:p>
            <a:fld id="{00EBAC2D-A25B-4691-AEB5-5B8722A653A9}" type="slidenum">
              <a:rPr lang="en-IE" smtClean="0"/>
              <a:t>‹#›</a:t>
            </a:fld>
            <a:endParaRPr lang="en-IE"/>
          </a:p>
        </p:txBody>
      </p:sp>
    </p:spTree>
    <p:extLst>
      <p:ext uri="{BB962C8B-B14F-4D97-AF65-F5344CB8AC3E}">
        <p14:creationId xmlns:p14="http://schemas.microsoft.com/office/powerpoint/2010/main" val="2953863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IE"/>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E"/>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A1FCA75-51D1-4143-BA71-9D0DBE509351}" type="datetimeFigureOut">
              <a:rPr lang="en-IE" smtClean="0"/>
              <a:t>07/11/2013</a:t>
            </a:fld>
            <a:endParaRPr lang="en-IE"/>
          </a:p>
        </p:txBody>
      </p:sp>
      <p:sp>
        <p:nvSpPr>
          <p:cNvPr id="6" name="Footer Placeholder 5"/>
          <p:cNvSpPr>
            <a:spLocks noGrp="1"/>
          </p:cNvSpPr>
          <p:nvPr>
            <p:ph type="ftr" sz="quarter" idx="11"/>
          </p:nvPr>
        </p:nvSpPr>
        <p:spPr/>
        <p:txBody>
          <a:bodyPr/>
          <a:lstStyle/>
          <a:p>
            <a:endParaRPr lang="en-IE"/>
          </a:p>
        </p:txBody>
      </p:sp>
      <p:sp>
        <p:nvSpPr>
          <p:cNvPr id="7" name="Slide Number Placeholder 6"/>
          <p:cNvSpPr>
            <a:spLocks noGrp="1"/>
          </p:cNvSpPr>
          <p:nvPr>
            <p:ph type="sldNum" sz="quarter" idx="12"/>
          </p:nvPr>
        </p:nvSpPr>
        <p:spPr/>
        <p:txBody>
          <a:bodyPr/>
          <a:lstStyle/>
          <a:p>
            <a:fld id="{00EBAC2D-A25B-4691-AEB5-5B8722A653A9}" type="slidenum">
              <a:rPr lang="en-IE" smtClean="0"/>
              <a:t>‹#›</a:t>
            </a:fld>
            <a:endParaRPr lang="en-IE"/>
          </a:p>
        </p:txBody>
      </p:sp>
    </p:spTree>
    <p:extLst>
      <p:ext uri="{BB962C8B-B14F-4D97-AF65-F5344CB8AC3E}">
        <p14:creationId xmlns:p14="http://schemas.microsoft.com/office/powerpoint/2010/main" val="6464888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IE"/>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E"/>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A1FCA75-51D1-4143-BA71-9D0DBE509351}" type="datetimeFigureOut">
              <a:rPr lang="en-IE" smtClean="0"/>
              <a:t>07/11/2013</a:t>
            </a:fld>
            <a:endParaRPr lang="en-IE"/>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E"/>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0EBAC2D-A25B-4691-AEB5-5B8722A653A9}" type="slidenum">
              <a:rPr lang="en-IE" smtClean="0"/>
              <a:t>‹#›</a:t>
            </a:fld>
            <a:endParaRPr lang="en-IE"/>
          </a:p>
        </p:txBody>
      </p:sp>
    </p:spTree>
    <p:extLst>
      <p:ext uri="{BB962C8B-B14F-4D97-AF65-F5344CB8AC3E}">
        <p14:creationId xmlns:p14="http://schemas.microsoft.com/office/powerpoint/2010/main" val="25918400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mailto:bryan.duggan@dit.ie" TargetMode="Externa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hyperlink" Target="http://relativity.net.au/gaming/java/ParticleSystem.html"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371600" y="2708920"/>
            <a:ext cx="6400800" cy="1752600"/>
          </a:xfrm>
        </p:spPr>
        <p:txBody>
          <a:bodyPr>
            <a:normAutofit fontScale="70000" lnSpcReduction="20000"/>
          </a:bodyPr>
          <a:lstStyle/>
          <a:p>
            <a:r>
              <a:rPr lang="en-GB" dirty="0" smtClean="0"/>
              <a:t>Dr Bryan Duggan</a:t>
            </a:r>
          </a:p>
          <a:p>
            <a:r>
              <a:rPr lang="en-GB" dirty="0" smtClean="0"/>
              <a:t>DIT School of Computing</a:t>
            </a:r>
          </a:p>
          <a:p>
            <a:r>
              <a:rPr lang="en-GB" dirty="0" smtClean="0">
                <a:hlinkClick r:id="rId2"/>
              </a:rPr>
              <a:t>bryan.duggan@dit.ie</a:t>
            </a:r>
            <a:endParaRPr lang="en-GB" dirty="0" smtClean="0"/>
          </a:p>
          <a:p>
            <a:r>
              <a:rPr lang="en-GB" dirty="0" smtClean="0"/>
              <a:t>@</a:t>
            </a:r>
            <a:r>
              <a:rPr lang="en-GB" dirty="0" err="1" smtClean="0"/>
              <a:t>ditcomputing</a:t>
            </a:r>
            <a:endParaRPr lang="en-GB" dirty="0" smtClean="0"/>
          </a:p>
          <a:p>
            <a:r>
              <a:rPr lang="en-GB" dirty="0" smtClean="0"/>
              <a:t>http://facebook.com/ditschoolofcomputing</a:t>
            </a:r>
          </a:p>
          <a:p>
            <a:endParaRPr lang="en-GB" dirty="0" smtClean="0"/>
          </a:p>
        </p:txBody>
      </p:sp>
      <p:sp>
        <p:nvSpPr>
          <p:cNvPr id="5" name="AutoShape 2" descr="https://mail.google.com/mail/?ui=2&amp;ik=c1e4762587&amp;view=att&amp;th=12c56c16e01a651b&amp;attid=0.5&amp;disp=inline&amp;realattid=f_gglccamw4&amp;zw"/>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E"/>
          </a:p>
        </p:txBody>
      </p:sp>
      <p:sp>
        <p:nvSpPr>
          <p:cNvPr id="6" name="AutoShape 4" descr="https://mail.google.com/mail/?ui=2&amp;ik=c1e4762587&amp;view=att&amp;th=12c56c16e01a651b&amp;attid=0.5&amp;disp=inline&amp;realattid=f_gglccamw4&amp;zw"/>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E"/>
          </a:p>
        </p:txBody>
      </p:sp>
      <p:pic>
        <p:nvPicPr>
          <p:cNvPr id="1029" name="Picture 5" descr="C:\Users\Bryan.discovery.000\Documents\Logos\DIT Logo.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83768" y="5085184"/>
            <a:ext cx="1556792" cy="155679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1960983" y="764704"/>
            <a:ext cx="5181226" cy="1938992"/>
          </a:xfrm>
          <a:prstGeom prst="rect">
            <a:avLst/>
          </a:prstGeom>
          <a:noFill/>
        </p:spPr>
        <p:txBody>
          <a:bodyPr wrap="none" rtlCol="0">
            <a:spAutoFit/>
          </a:bodyPr>
          <a:lstStyle/>
          <a:p>
            <a:pPr algn="ctr"/>
            <a:r>
              <a:rPr lang="en-GB" sz="6000" dirty="0" smtClean="0"/>
              <a:t>Game Engines 6</a:t>
            </a:r>
          </a:p>
          <a:p>
            <a:pPr algn="ctr"/>
            <a:r>
              <a:rPr lang="en-GB" sz="6000" dirty="0" smtClean="0"/>
              <a:t>Particle Physics</a:t>
            </a:r>
            <a:endParaRPr lang="en-IE" dirty="0"/>
          </a:p>
        </p:txBody>
      </p:sp>
      <p:pic>
        <p:nvPicPr>
          <p:cNvPr id="14" name="Picture 3" descr="C:\Users\Bryan\Downloads\CS.DIT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16016" y="5499285"/>
            <a:ext cx="1512168" cy="7285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6705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GUID-CA1488FA-6702-4262-89F7-A73281787A01-low"/>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74613"/>
            <a:ext cx="9144000" cy="6707187"/>
          </a:xfrm>
          <a:prstGeom prst="rect">
            <a:avLst/>
          </a:prstGeom>
          <a:noFill/>
          <a:ln>
            <a:noFill/>
          </a:ln>
        </p:spPr>
      </p:pic>
    </p:spTree>
    <p:extLst>
      <p:ext uri="{BB962C8B-B14F-4D97-AF65-F5344CB8AC3E}">
        <p14:creationId xmlns:p14="http://schemas.microsoft.com/office/powerpoint/2010/main" val="28874019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image0001.jpgbcf9f451-b3c5-4b74-a5b2-af1e77d9a340Large"/>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143000" y="0"/>
            <a:ext cx="6858000" cy="6858000"/>
          </a:xfrm>
          <a:prstGeom prst="rect">
            <a:avLst/>
          </a:prstGeom>
          <a:noFill/>
          <a:ln>
            <a:noFill/>
          </a:ln>
        </p:spPr>
      </p:pic>
    </p:spTree>
    <p:extLst>
      <p:ext uri="{BB962C8B-B14F-4D97-AF65-F5344CB8AC3E}">
        <p14:creationId xmlns:p14="http://schemas.microsoft.com/office/powerpoint/2010/main" val="31706184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images"/>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868363"/>
            <a:ext cx="9144000" cy="5121275"/>
          </a:xfrm>
          <a:prstGeom prst="rect">
            <a:avLst/>
          </a:prstGeom>
          <a:noFill/>
          <a:ln>
            <a:noFill/>
          </a:ln>
        </p:spPr>
      </p:pic>
    </p:spTree>
    <p:extLst>
      <p:ext uri="{BB962C8B-B14F-4D97-AF65-F5344CB8AC3E}">
        <p14:creationId xmlns:p14="http://schemas.microsoft.com/office/powerpoint/2010/main" val="42914876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magichandfail"/>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1084263"/>
            <a:ext cx="9144000" cy="4687887"/>
          </a:xfrm>
          <a:prstGeom prst="rect">
            <a:avLst/>
          </a:prstGeom>
          <a:noFill/>
          <a:ln>
            <a:noFill/>
          </a:ln>
        </p:spPr>
      </p:pic>
    </p:spTree>
    <p:extLst>
      <p:ext uri="{BB962C8B-B14F-4D97-AF65-F5344CB8AC3E}">
        <p14:creationId xmlns:p14="http://schemas.microsoft.com/office/powerpoint/2010/main" val="25037809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moke_around_sphere"/>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143000" y="0"/>
            <a:ext cx="6858000" cy="6858000"/>
          </a:xfrm>
          <a:prstGeom prst="rect">
            <a:avLst/>
          </a:prstGeom>
          <a:noFill/>
          <a:ln>
            <a:noFill/>
          </a:ln>
        </p:spPr>
      </p:pic>
    </p:spTree>
    <p:extLst>
      <p:ext uri="{BB962C8B-B14F-4D97-AF65-F5344CB8AC3E}">
        <p14:creationId xmlns:p14="http://schemas.microsoft.com/office/powerpoint/2010/main" val="20859323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particle"/>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143000" y="0"/>
            <a:ext cx="6858000" cy="6858000"/>
          </a:xfrm>
          <a:prstGeom prst="rect">
            <a:avLst/>
          </a:prstGeom>
          <a:noFill/>
          <a:ln>
            <a:noFill/>
          </a:ln>
        </p:spPr>
      </p:pic>
    </p:spTree>
    <p:extLst>
      <p:ext uri="{BB962C8B-B14F-4D97-AF65-F5344CB8AC3E}">
        <p14:creationId xmlns:p14="http://schemas.microsoft.com/office/powerpoint/2010/main" val="36770400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Particle_Flow___Frame_454_by_sentimentalfreak"/>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0" y="1319213"/>
            <a:ext cx="9144000" cy="4219575"/>
          </a:xfrm>
          <a:prstGeom prst="rect">
            <a:avLst/>
          </a:prstGeom>
          <a:noFill/>
          <a:ln>
            <a:noFill/>
          </a:ln>
        </p:spPr>
      </p:pic>
    </p:spTree>
    <p:extLst>
      <p:ext uri="{BB962C8B-B14F-4D97-AF65-F5344CB8AC3E}">
        <p14:creationId xmlns:p14="http://schemas.microsoft.com/office/powerpoint/2010/main" val="37969657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particles_1"/>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750888"/>
            <a:ext cx="9144000" cy="5356225"/>
          </a:xfrm>
          <a:prstGeom prst="rect">
            <a:avLst/>
          </a:prstGeom>
          <a:noFill/>
          <a:ln>
            <a:noFill/>
          </a:ln>
        </p:spPr>
      </p:pic>
    </p:spTree>
    <p:extLst>
      <p:ext uri="{BB962C8B-B14F-4D97-AF65-F5344CB8AC3E}">
        <p14:creationId xmlns:p14="http://schemas.microsoft.com/office/powerpoint/2010/main" val="13365895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evayr.com/images/Ravage_Prerelease_6.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64904" y="-2403648"/>
            <a:ext cx="18249900" cy="101155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36887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1090" name="Rectangle 2"/>
          <p:cNvSpPr>
            <a:spLocks noGrp="1" noChangeArrowheads="1"/>
          </p:cNvSpPr>
          <p:nvPr>
            <p:ph type="title"/>
          </p:nvPr>
        </p:nvSpPr>
        <p:spPr/>
        <p:txBody>
          <a:bodyPr/>
          <a:lstStyle/>
          <a:p>
            <a:r>
              <a:rPr lang="en-IE" altLang="en-US"/>
              <a:t>Requirements</a:t>
            </a:r>
          </a:p>
        </p:txBody>
      </p:sp>
      <p:sp>
        <p:nvSpPr>
          <p:cNvPr id="601091" name="Rectangle 3" descr="Rectangle: Click to edit Master text styles&#10;Second level&#10;Third level&#10;Fourth level&#10;Fifth level"/>
          <p:cNvSpPr>
            <a:spLocks noGrp="1" noChangeArrowheads="1"/>
          </p:cNvSpPr>
          <p:nvPr>
            <p:ph type="body" idx="1"/>
          </p:nvPr>
        </p:nvSpPr>
        <p:spPr/>
        <p:txBody>
          <a:bodyPr/>
          <a:lstStyle/>
          <a:p>
            <a:r>
              <a:rPr lang="en-IE" altLang="en-US"/>
              <a:t>Keep track of lots of particles</a:t>
            </a:r>
          </a:p>
          <a:p>
            <a:r>
              <a:rPr lang="en-IE" altLang="en-US"/>
              <a:t>Create new particles (sometimes using random attributes)</a:t>
            </a:r>
          </a:p>
          <a:p>
            <a:r>
              <a:rPr lang="en-IE" altLang="en-US"/>
              <a:t>Update each particle</a:t>
            </a:r>
          </a:p>
          <a:p>
            <a:pPr lvl="1"/>
            <a:r>
              <a:rPr lang="en-IE" altLang="en-US"/>
              <a:t>Using the laws of physics</a:t>
            </a:r>
          </a:p>
          <a:p>
            <a:r>
              <a:rPr lang="en-IE" altLang="en-US"/>
              <a:t>Render each one</a:t>
            </a:r>
          </a:p>
          <a:p>
            <a:r>
              <a:rPr lang="en-IE" altLang="en-US"/>
              <a:t>When particles die, create new ones</a:t>
            </a:r>
          </a:p>
          <a:p>
            <a:endParaRPr lang="en-IE" altLang="en-US"/>
          </a:p>
        </p:txBody>
      </p:sp>
    </p:spTree>
    <p:extLst>
      <p:ext uri="{BB962C8B-B14F-4D97-AF65-F5344CB8AC3E}">
        <p14:creationId xmlns:p14="http://schemas.microsoft.com/office/powerpoint/2010/main" val="25141749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Remember!</a:t>
            </a:r>
            <a:endParaRPr lang="en-IE" dirty="0"/>
          </a:p>
        </p:txBody>
      </p:sp>
      <p:sp>
        <p:nvSpPr>
          <p:cNvPr id="3" name="Content Placeholder 2"/>
          <p:cNvSpPr>
            <a:spLocks noGrp="1"/>
          </p:cNvSpPr>
          <p:nvPr>
            <p:ph idx="1"/>
          </p:nvPr>
        </p:nvSpPr>
        <p:spPr/>
        <p:txBody>
          <a:bodyPr>
            <a:normAutofit fontScale="92500" lnSpcReduction="10000"/>
          </a:bodyPr>
          <a:lstStyle/>
          <a:p>
            <a:r>
              <a:rPr lang="en-GB" dirty="0" smtClean="0"/>
              <a:t>a  = F / m</a:t>
            </a:r>
          </a:p>
          <a:p>
            <a:r>
              <a:rPr lang="en-GB" dirty="0" smtClean="0"/>
              <a:t>v = v + a </a:t>
            </a:r>
            <a:r>
              <a:rPr lang="el-GR" dirty="0" smtClean="0"/>
              <a:t>Δ</a:t>
            </a:r>
            <a:r>
              <a:rPr lang="en-GB" dirty="0" smtClean="0"/>
              <a:t>t</a:t>
            </a:r>
          </a:p>
          <a:p>
            <a:r>
              <a:rPr lang="en-GB" dirty="0" smtClean="0"/>
              <a:t>p = p + v</a:t>
            </a:r>
            <a:r>
              <a:rPr lang="el-GR" dirty="0"/>
              <a:t> Δ</a:t>
            </a:r>
            <a:r>
              <a:rPr lang="en-GB" dirty="0" smtClean="0"/>
              <a:t>t</a:t>
            </a:r>
          </a:p>
          <a:p>
            <a:r>
              <a:rPr lang="en-GB" dirty="0" smtClean="0"/>
              <a:t>This is known as a Forward Euler Integration function for a particle. Why?</a:t>
            </a:r>
          </a:p>
          <a:p>
            <a:pPr lvl="1"/>
            <a:r>
              <a:rPr lang="en-GB" dirty="0" smtClean="0"/>
              <a:t>Doesn’t take orientation into consideration</a:t>
            </a:r>
          </a:p>
          <a:p>
            <a:pPr lvl="1"/>
            <a:r>
              <a:rPr lang="en-GB" dirty="0" smtClean="0"/>
              <a:t>In the real world not all forces cause an acceleration</a:t>
            </a:r>
          </a:p>
          <a:p>
            <a:pPr lvl="1"/>
            <a:r>
              <a:rPr lang="en-GB" dirty="0" smtClean="0"/>
              <a:t>Some forces cause an angular acceleration</a:t>
            </a:r>
          </a:p>
          <a:p>
            <a:pPr lvl="1"/>
            <a:r>
              <a:rPr lang="en-GB" dirty="0" smtClean="0"/>
              <a:t>However, we can fake rotations</a:t>
            </a:r>
            <a:endParaRPr lang="en-IE" dirty="0"/>
          </a:p>
        </p:txBody>
      </p:sp>
    </p:spTree>
    <p:extLst>
      <p:ext uri="{BB962C8B-B14F-4D97-AF65-F5344CB8AC3E}">
        <p14:creationId xmlns:p14="http://schemas.microsoft.com/office/powerpoint/2010/main" val="7806930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Several approaches</a:t>
            </a:r>
            <a:endParaRPr lang="en-IE" dirty="0"/>
          </a:p>
        </p:txBody>
      </p:sp>
      <p:sp>
        <p:nvSpPr>
          <p:cNvPr id="3" name="Content Placeholder 2"/>
          <p:cNvSpPr>
            <a:spLocks noGrp="1"/>
          </p:cNvSpPr>
          <p:nvPr>
            <p:ph idx="1"/>
          </p:nvPr>
        </p:nvSpPr>
        <p:spPr/>
        <p:txBody>
          <a:bodyPr>
            <a:normAutofit fontScale="55000" lnSpcReduction="20000"/>
          </a:bodyPr>
          <a:lstStyle/>
          <a:p>
            <a:r>
              <a:rPr lang="en-GB" dirty="0" smtClean="0"/>
              <a:t>Use point sprites</a:t>
            </a:r>
          </a:p>
          <a:p>
            <a:pPr lvl="1"/>
            <a:r>
              <a:rPr lang="en-GB" dirty="0" smtClean="0"/>
              <a:t>Instead of the vertex of a triangle…</a:t>
            </a:r>
          </a:p>
          <a:p>
            <a:pPr lvl="1"/>
            <a:r>
              <a:rPr lang="en-GB" dirty="0" smtClean="0"/>
              <a:t>Each vertex holds the position where a quad will be drawn</a:t>
            </a:r>
          </a:p>
          <a:p>
            <a:pPr lvl="1"/>
            <a:r>
              <a:rPr lang="en-GB" dirty="0" smtClean="0"/>
              <a:t>The quad is textured and can have a size</a:t>
            </a:r>
          </a:p>
          <a:p>
            <a:pPr lvl="1"/>
            <a:r>
              <a:rPr lang="en-GB" dirty="0" smtClean="0"/>
              <a:t>The quad always faces the camera</a:t>
            </a:r>
          </a:p>
          <a:p>
            <a:pPr lvl="1"/>
            <a:r>
              <a:rPr lang="en-GB" dirty="0" smtClean="0"/>
              <a:t>The quad is only drawn when the vertex is on the screen</a:t>
            </a:r>
          </a:p>
          <a:p>
            <a:r>
              <a:rPr lang="en-GB" dirty="0" smtClean="0"/>
              <a:t>Use quads</a:t>
            </a:r>
          </a:p>
          <a:p>
            <a:pPr lvl="1"/>
            <a:r>
              <a:rPr lang="en-GB" dirty="0" smtClean="0"/>
              <a:t>You specify the vertices of the quad</a:t>
            </a:r>
          </a:p>
          <a:p>
            <a:pPr lvl="1"/>
            <a:r>
              <a:rPr lang="en-GB" dirty="0" smtClean="0"/>
              <a:t>The quad is always drawn, but may be clipped</a:t>
            </a:r>
          </a:p>
          <a:p>
            <a:r>
              <a:rPr lang="en-GB" dirty="0" smtClean="0"/>
              <a:t>On the CPU</a:t>
            </a:r>
          </a:p>
          <a:p>
            <a:pPr lvl="1"/>
            <a:r>
              <a:rPr lang="en-GB" dirty="0" smtClean="0"/>
              <a:t>You update the state of each particle serially (possible using threads?)</a:t>
            </a:r>
          </a:p>
          <a:p>
            <a:pPr lvl="1"/>
            <a:r>
              <a:rPr lang="en-GB" dirty="0" smtClean="0"/>
              <a:t>Really limits the number of particles</a:t>
            </a:r>
          </a:p>
          <a:p>
            <a:pPr lvl="1"/>
            <a:r>
              <a:rPr lang="en-GB" dirty="0" smtClean="0"/>
              <a:t>This is what BGE does </a:t>
            </a:r>
            <a:r>
              <a:rPr lang="en-GB" dirty="0" smtClean="0">
                <a:sym typeface="Wingdings" panose="05000000000000000000" pitchFamily="2" charset="2"/>
              </a:rPr>
              <a:t></a:t>
            </a:r>
            <a:endParaRPr lang="en-GB" dirty="0" smtClean="0"/>
          </a:p>
          <a:p>
            <a:r>
              <a:rPr lang="en-GB" dirty="0" smtClean="0"/>
              <a:t>On the GPU</a:t>
            </a:r>
          </a:p>
          <a:p>
            <a:pPr lvl="1"/>
            <a:r>
              <a:rPr lang="en-GB" dirty="0" smtClean="0"/>
              <a:t>The particles get their state updated in the vertex </a:t>
            </a:r>
            <a:r>
              <a:rPr lang="en-GB" dirty="0" err="1" smtClean="0"/>
              <a:t>shader</a:t>
            </a:r>
            <a:r>
              <a:rPr lang="en-GB" dirty="0" smtClean="0"/>
              <a:t>…</a:t>
            </a:r>
          </a:p>
          <a:p>
            <a:pPr lvl="1"/>
            <a:r>
              <a:rPr lang="en-GB" dirty="0" smtClean="0"/>
              <a:t>Lots of articles about this on the net! </a:t>
            </a:r>
          </a:p>
          <a:p>
            <a:pPr lvl="1"/>
            <a:r>
              <a:rPr lang="en-GB" dirty="0" smtClean="0"/>
              <a:t>Probably not that difficult</a:t>
            </a:r>
          </a:p>
          <a:p>
            <a:pPr lvl="1"/>
            <a:r>
              <a:rPr lang="en-IE" dirty="0">
                <a:hlinkClick r:id="rId2"/>
              </a:rPr>
              <a:t>http://relativity.net.au/gaming/java/ParticleSystem.html</a:t>
            </a:r>
            <a:endParaRPr lang="en-GB" dirty="0" smtClean="0"/>
          </a:p>
          <a:p>
            <a:pPr lvl="1"/>
            <a:endParaRPr lang="en-GB" dirty="0" smtClean="0"/>
          </a:p>
          <a:p>
            <a:pPr lvl="1"/>
            <a:endParaRPr lang="en-IE" dirty="0"/>
          </a:p>
        </p:txBody>
      </p:sp>
    </p:spTree>
    <p:extLst>
      <p:ext uri="{BB962C8B-B14F-4D97-AF65-F5344CB8AC3E}">
        <p14:creationId xmlns:p14="http://schemas.microsoft.com/office/powerpoint/2010/main" val="33730447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In BGE</a:t>
            </a:r>
            <a:endParaRPr lang="en-IE"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1680" y="1647825"/>
            <a:ext cx="5276850" cy="3562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225994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p:cNvSpPr/>
          <p:nvPr/>
        </p:nvSpPr>
        <p:spPr>
          <a:xfrm>
            <a:off x="179512" y="2420888"/>
            <a:ext cx="8568952" cy="172819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2" name="Title 1"/>
          <p:cNvSpPr>
            <a:spLocks noGrp="1"/>
          </p:cNvSpPr>
          <p:nvPr>
            <p:ph type="title"/>
          </p:nvPr>
        </p:nvSpPr>
        <p:spPr/>
        <p:txBody>
          <a:bodyPr/>
          <a:lstStyle/>
          <a:p>
            <a:r>
              <a:rPr lang="en-GB" dirty="0" err="1" smtClean="0"/>
              <a:t>ParticleEffect</a:t>
            </a:r>
            <a:endParaRPr lang="en-IE" dirty="0"/>
          </a:p>
        </p:txBody>
      </p:sp>
      <p:sp>
        <p:nvSpPr>
          <p:cNvPr id="3" name="Content Placeholder 2"/>
          <p:cNvSpPr>
            <a:spLocks noGrp="1"/>
          </p:cNvSpPr>
          <p:nvPr>
            <p:ph idx="1"/>
          </p:nvPr>
        </p:nvSpPr>
        <p:spPr/>
        <p:txBody>
          <a:bodyPr>
            <a:normAutofit fontScale="70000" lnSpcReduction="20000"/>
          </a:bodyPr>
          <a:lstStyle/>
          <a:p>
            <a:pPr marL="0" indent="0">
              <a:buNone/>
            </a:pPr>
            <a:r>
              <a:rPr lang="en-IE" dirty="0">
                <a:solidFill>
                  <a:srgbClr val="0000FF"/>
                </a:solidFill>
                <a:latin typeface="Consolas"/>
              </a:rPr>
              <a:t>bool</a:t>
            </a:r>
            <a:r>
              <a:rPr lang="en-IE" dirty="0">
                <a:solidFill>
                  <a:prstClr val="black"/>
                </a:solidFill>
                <a:latin typeface="Consolas"/>
              </a:rPr>
              <a:t> </a:t>
            </a:r>
            <a:r>
              <a:rPr lang="en-IE" dirty="0">
                <a:solidFill>
                  <a:srgbClr val="880000"/>
                </a:solidFill>
                <a:latin typeface="Consolas"/>
              </a:rPr>
              <a:t>Initialise</a:t>
            </a:r>
            <a:r>
              <a:rPr lang="en-IE" dirty="0">
                <a:solidFill>
                  <a:prstClr val="black"/>
                </a:solidFill>
                <a:latin typeface="Consolas"/>
              </a:rPr>
              <a:t>();</a:t>
            </a:r>
          </a:p>
          <a:p>
            <a:pPr marL="0" indent="0">
              <a:buNone/>
            </a:pPr>
            <a:r>
              <a:rPr lang="en-IE" dirty="0">
                <a:solidFill>
                  <a:srgbClr val="0000FF"/>
                </a:solidFill>
                <a:latin typeface="Consolas"/>
              </a:rPr>
              <a:t>void</a:t>
            </a:r>
            <a:r>
              <a:rPr lang="en-IE" dirty="0">
                <a:solidFill>
                  <a:prstClr val="black"/>
                </a:solidFill>
                <a:latin typeface="Consolas"/>
              </a:rPr>
              <a:t> </a:t>
            </a:r>
            <a:r>
              <a:rPr lang="en-IE" dirty="0">
                <a:solidFill>
                  <a:srgbClr val="880000"/>
                </a:solidFill>
                <a:latin typeface="Consolas"/>
              </a:rPr>
              <a:t>Update</a:t>
            </a:r>
            <a:r>
              <a:rPr lang="en-IE" dirty="0">
                <a:solidFill>
                  <a:prstClr val="black"/>
                </a:solidFill>
                <a:latin typeface="Consolas"/>
              </a:rPr>
              <a:t>(</a:t>
            </a:r>
            <a:r>
              <a:rPr lang="en-IE" dirty="0">
                <a:solidFill>
                  <a:srgbClr val="0000FF"/>
                </a:solidFill>
                <a:latin typeface="Consolas"/>
              </a:rPr>
              <a:t>float</a:t>
            </a:r>
            <a:r>
              <a:rPr lang="en-IE" dirty="0">
                <a:solidFill>
                  <a:prstClr val="black"/>
                </a:solidFill>
                <a:latin typeface="Consolas"/>
              </a:rPr>
              <a:t> </a:t>
            </a:r>
            <a:r>
              <a:rPr lang="en-IE" dirty="0" err="1">
                <a:solidFill>
                  <a:srgbClr val="000080"/>
                </a:solidFill>
                <a:latin typeface="Consolas"/>
              </a:rPr>
              <a:t>timeDelta</a:t>
            </a:r>
            <a:r>
              <a:rPr lang="en-IE" dirty="0">
                <a:solidFill>
                  <a:prstClr val="black"/>
                </a:solidFill>
                <a:latin typeface="Consolas"/>
              </a:rPr>
              <a:t>);</a:t>
            </a:r>
          </a:p>
          <a:p>
            <a:pPr marL="0" indent="0">
              <a:buNone/>
            </a:pPr>
            <a:r>
              <a:rPr lang="en-IE" dirty="0">
                <a:solidFill>
                  <a:srgbClr val="0000FF"/>
                </a:solidFill>
                <a:latin typeface="Consolas"/>
              </a:rPr>
              <a:t>void</a:t>
            </a:r>
            <a:r>
              <a:rPr lang="en-IE" dirty="0">
                <a:solidFill>
                  <a:prstClr val="black"/>
                </a:solidFill>
                <a:latin typeface="Consolas"/>
              </a:rPr>
              <a:t> </a:t>
            </a:r>
            <a:r>
              <a:rPr lang="en-IE" dirty="0">
                <a:solidFill>
                  <a:srgbClr val="880000"/>
                </a:solidFill>
                <a:latin typeface="Consolas"/>
              </a:rPr>
              <a:t>Draw</a:t>
            </a:r>
            <a:r>
              <a:rPr lang="en-IE" dirty="0">
                <a:solidFill>
                  <a:prstClr val="black"/>
                </a:solidFill>
                <a:latin typeface="Consolas"/>
              </a:rPr>
              <a:t>();</a:t>
            </a:r>
          </a:p>
          <a:p>
            <a:pPr marL="0" indent="0">
              <a:buNone/>
            </a:pPr>
            <a:endParaRPr lang="en-IE" dirty="0">
              <a:solidFill>
                <a:prstClr val="black"/>
              </a:solidFill>
              <a:latin typeface="Consolas"/>
            </a:endParaRPr>
          </a:p>
          <a:p>
            <a:pPr marL="0" indent="0">
              <a:buNone/>
            </a:pPr>
            <a:r>
              <a:rPr lang="fr-FR" dirty="0" err="1">
                <a:solidFill>
                  <a:srgbClr val="0000FF"/>
                </a:solidFill>
                <a:latin typeface="Consolas"/>
              </a:rPr>
              <a:t>virtual</a:t>
            </a:r>
            <a:r>
              <a:rPr lang="fr-FR" dirty="0">
                <a:solidFill>
                  <a:prstClr val="black"/>
                </a:solidFill>
                <a:latin typeface="Consolas"/>
              </a:rPr>
              <a:t> </a:t>
            </a:r>
            <a:r>
              <a:rPr lang="fr-FR" dirty="0" err="1">
                <a:solidFill>
                  <a:srgbClr val="0000FF"/>
                </a:solidFill>
                <a:latin typeface="Consolas"/>
              </a:rPr>
              <a:t>void</a:t>
            </a:r>
            <a:r>
              <a:rPr lang="fr-FR" dirty="0">
                <a:solidFill>
                  <a:prstClr val="black"/>
                </a:solidFill>
                <a:latin typeface="Consolas"/>
              </a:rPr>
              <a:t> </a:t>
            </a:r>
            <a:r>
              <a:rPr lang="fr-FR" dirty="0" err="1">
                <a:solidFill>
                  <a:srgbClr val="880000"/>
                </a:solidFill>
                <a:latin typeface="Consolas"/>
              </a:rPr>
              <a:t>InitParticle</a:t>
            </a:r>
            <a:r>
              <a:rPr lang="fr-FR" dirty="0">
                <a:solidFill>
                  <a:prstClr val="black"/>
                </a:solidFill>
                <a:latin typeface="Consolas"/>
              </a:rPr>
              <a:t>(</a:t>
            </a:r>
            <a:r>
              <a:rPr lang="fr-FR" dirty="0" err="1">
                <a:solidFill>
                  <a:srgbClr val="0000FF"/>
                </a:solidFill>
                <a:latin typeface="Consolas"/>
              </a:rPr>
              <a:t>Particle</a:t>
            </a:r>
            <a:r>
              <a:rPr lang="fr-FR" dirty="0">
                <a:solidFill>
                  <a:prstClr val="black"/>
                </a:solidFill>
                <a:latin typeface="Consolas"/>
              </a:rPr>
              <a:t> &amp; </a:t>
            </a:r>
            <a:r>
              <a:rPr lang="fr-FR" dirty="0" err="1">
                <a:solidFill>
                  <a:srgbClr val="000080"/>
                </a:solidFill>
                <a:latin typeface="Consolas"/>
              </a:rPr>
              <a:t>particle</a:t>
            </a:r>
            <a:r>
              <a:rPr lang="fr-FR" dirty="0">
                <a:solidFill>
                  <a:prstClr val="black"/>
                </a:solidFill>
                <a:latin typeface="Consolas"/>
              </a:rPr>
              <a:t>) = 0;</a:t>
            </a:r>
          </a:p>
          <a:p>
            <a:pPr marL="0" indent="0">
              <a:buNone/>
            </a:pPr>
            <a:r>
              <a:rPr lang="fr-FR" dirty="0" err="1">
                <a:solidFill>
                  <a:srgbClr val="0000FF"/>
                </a:solidFill>
                <a:latin typeface="Consolas"/>
              </a:rPr>
              <a:t>virtual</a:t>
            </a:r>
            <a:r>
              <a:rPr lang="fr-FR" dirty="0">
                <a:solidFill>
                  <a:prstClr val="black"/>
                </a:solidFill>
                <a:latin typeface="Consolas"/>
              </a:rPr>
              <a:t> </a:t>
            </a:r>
            <a:r>
              <a:rPr lang="fr-FR" dirty="0" err="1">
                <a:solidFill>
                  <a:srgbClr val="0000FF"/>
                </a:solidFill>
                <a:latin typeface="Consolas"/>
              </a:rPr>
              <a:t>void</a:t>
            </a:r>
            <a:r>
              <a:rPr lang="fr-FR" dirty="0">
                <a:solidFill>
                  <a:prstClr val="black"/>
                </a:solidFill>
                <a:latin typeface="Consolas"/>
              </a:rPr>
              <a:t> </a:t>
            </a:r>
            <a:r>
              <a:rPr lang="fr-FR" dirty="0" err="1">
                <a:solidFill>
                  <a:srgbClr val="880000"/>
                </a:solidFill>
                <a:latin typeface="Consolas"/>
              </a:rPr>
              <a:t>UpdateParticle</a:t>
            </a:r>
            <a:r>
              <a:rPr lang="fr-FR" dirty="0">
                <a:solidFill>
                  <a:prstClr val="black"/>
                </a:solidFill>
                <a:latin typeface="Consolas"/>
              </a:rPr>
              <a:t>(</a:t>
            </a:r>
            <a:r>
              <a:rPr lang="fr-FR" dirty="0" err="1">
                <a:solidFill>
                  <a:srgbClr val="0000FF"/>
                </a:solidFill>
                <a:latin typeface="Consolas"/>
              </a:rPr>
              <a:t>float</a:t>
            </a:r>
            <a:r>
              <a:rPr lang="fr-FR" dirty="0">
                <a:solidFill>
                  <a:prstClr val="black"/>
                </a:solidFill>
                <a:latin typeface="Consolas"/>
              </a:rPr>
              <a:t> </a:t>
            </a:r>
            <a:r>
              <a:rPr lang="fr-FR" dirty="0" err="1">
                <a:solidFill>
                  <a:srgbClr val="000080"/>
                </a:solidFill>
                <a:latin typeface="Consolas"/>
              </a:rPr>
              <a:t>timeDelta</a:t>
            </a:r>
            <a:r>
              <a:rPr lang="fr-FR" dirty="0">
                <a:solidFill>
                  <a:prstClr val="black"/>
                </a:solidFill>
                <a:latin typeface="Consolas"/>
              </a:rPr>
              <a:t>, </a:t>
            </a:r>
            <a:r>
              <a:rPr lang="fr-FR" dirty="0" err="1">
                <a:solidFill>
                  <a:srgbClr val="0000FF"/>
                </a:solidFill>
                <a:latin typeface="Consolas"/>
              </a:rPr>
              <a:t>Particle</a:t>
            </a:r>
            <a:r>
              <a:rPr lang="fr-FR" dirty="0">
                <a:solidFill>
                  <a:prstClr val="black"/>
                </a:solidFill>
                <a:latin typeface="Consolas"/>
              </a:rPr>
              <a:t> &amp; </a:t>
            </a:r>
            <a:r>
              <a:rPr lang="fr-FR" dirty="0" err="1">
                <a:solidFill>
                  <a:srgbClr val="000080"/>
                </a:solidFill>
                <a:latin typeface="Consolas"/>
              </a:rPr>
              <a:t>particle</a:t>
            </a:r>
            <a:r>
              <a:rPr lang="fr-FR" dirty="0">
                <a:solidFill>
                  <a:prstClr val="black"/>
                </a:solidFill>
                <a:latin typeface="Consolas"/>
              </a:rPr>
              <a:t>) = 0;</a:t>
            </a:r>
          </a:p>
          <a:p>
            <a:pPr marL="0" indent="0">
              <a:buNone/>
            </a:pPr>
            <a:endParaRPr lang="en-IE" dirty="0">
              <a:solidFill>
                <a:prstClr val="black"/>
              </a:solidFill>
              <a:latin typeface="Consolas"/>
            </a:endParaRPr>
          </a:p>
          <a:p>
            <a:pPr marL="0" indent="0">
              <a:buNone/>
            </a:pPr>
            <a:r>
              <a:rPr lang="en-IE" dirty="0">
                <a:solidFill>
                  <a:srgbClr val="0000FF"/>
                </a:solidFill>
                <a:latin typeface="Consolas"/>
              </a:rPr>
              <a:t>list</a:t>
            </a:r>
            <a:r>
              <a:rPr lang="en-IE" dirty="0">
                <a:solidFill>
                  <a:prstClr val="black"/>
                </a:solidFill>
                <a:latin typeface="Consolas"/>
              </a:rPr>
              <a:t>&lt;</a:t>
            </a:r>
            <a:r>
              <a:rPr lang="en-IE" dirty="0">
                <a:solidFill>
                  <a:srgbClr val="0000FF"/>
                </a:solidFill>
                <a:latin typeface="Consolas"/>
              </a:rPr>
              <a:t>Particle</a:t>
            </a:r>
            <a:r>
              <a:rPr lang="en-IE" dirty="0">
                <a:solidFill>
                  <a:prstClr val="black"/>
                </a:solidFill>
                <a:latin typeface="Consolas"/>
              </a:rPr>
              <a:t>&gt; </a:t>
            </a:r>
            <a:r>
              <a:rPr lang="en-IE" dirty="0">
                <a:solidFill>
                  <a:srgbClr val="000080"/>
                </a:solidFill>
                <a:latin typeface="Consolas"/>
              </a:rPr>
              <a:t>particles</a:t>
            </a:r>
            <a:r>
              <a:rPr lang="en-IE" dirty="0">
                <a:solidFill>
                  <a:prstClr val="black"/>
                </a:solidFill>
                <a:latin typeface="Consolas"/>
              </a:rPr>
              <a:t>;</a:t>
            </a:r>
          </a:p>
          <a:p>
            <a:pPr marL="0" indent="0">
              <a:buNone/>
            </a:pPr>
            <a:r>
              <a:rPr lang="en-IE" dirty="0">
                <a:solidFill>
                  <a:srgbClr val="0000FF"/>
                </a:solidFill>
                <a:latin typeface="Consolas"/>
              </a:rPr>
              <a:t>vector</a:t>
            </a:r>
            <a:r>
              <a:rPr lang="en-IE" dirty="0">
                <a:solidFill>
                  <a:prstClr val="black"/>
                </a:solidFill>
                <a:latin typeface="Consolas"/>
              </a:rPr>
              <a:t>&lt;</a:t>
            </a:r>
            <a:r>
              <a:rPr lang="en-IE" dirty="0" err="1">
                <a:solidFill>
                  <a:srgbClr val="0000FF"/>
                </a:solidFill>
                <a:latin typeface="Consolas"/>
              </a:rPr>
              <a:t>glm</a:t>
            </a:r>
            <a:r>
              <a:rPr lang="en-IE" dirty="0">
                <a:solidFill>
                  <a:prstClr val="black"/>
                </a:solidFill>
                <a:latin typeface="Consolas"/>
              </a:rPr>
              <a:t>::</a:t>
            </a:r>
            <a:r>
              <a:rPr lang="en-IE" dirty="0">
                <a:solidFill>
                  <a:srgbClr val="0000FF"/>
                </a:solidFill>
                <a:latin typeface="Consolas"/>
              </a:rPr>
              <a:t>vec3</a:t>
            </a:r>
            <a:r>
              <a:rPr lang="en-IE" dirty="0">
                <a:solidFill>
                  <a:prstClr val="black"/>
                </a:solidFill>
                <a:latin typeface="Consolas"/>
              </a:rPr>
              <a:t>&gt; </a:t>
            </a:r>
            <a:r>
              <a:rPr lang="en-IE" dirty="0">
                <a:solidFill>
                  <a:srgbClr val="000080"/>
                </a:solidFill>
                <a:latin typeface="Consolas"/>
              </a:rPr>
              <a:t>vertices</a:t>
            </a:r>
            <a:r>
              <a:rPr lang="en-IE" dirty="0">
                <a:solidFill>
                  <a:prstClr val="black"/>
                </a:solidFill>
                <a:latin typeface="Consolas"/>
              </a:rPr>
              <a:t>;</a:t>
            </a:r>
          </a:p>
          <a:p>
            <a:pPr marL="0" indent="0">
              <a:buNone/>
            </a:pPr>
            <a:r>
              <a:rPr lang="en-IE" dirty="0">
                <a:solidFill>
                  <a:srgbClr val="0000FF"/>
                </a:solidFill>
                <a:latin typeface="Consolas"/>
              </a:rPr>
              <a:t>vector</a:t>
            </a:r>
            <a:r>
              <a:rPr lang="en-IE" dirty="0">
                <a:solidFill>
                  <a:prstClr val="black"/>
                </a:solidFill>
                <a:latin typeface="Consolas"/>
              </a:rPr>
              <a:t>&lt;</a:t>
            </a:r>
            <a:r>
              <a:rPr lang="en-IE" dirty="0" err="1">
                <a:solidFill>
                  <a:srgbClr val="0000FF"/>
                </a:solidFill>
                <a:latin typeface="Consolas"/>
              </a:rPr>
              <a:t>glm</a:t>
            </a:r>
            <a:r>
              <a:rPr lang="en-IE" dirty="0">
                <a:solidFill>
                  <a:prstClr val="black"/>
                </a:solidFill>
                <a:latin typeface="Consolas"/>
              </a:rPr>
              <a:t>::</a:t>
            </a:r>
            <a:r>
              <a:rPr lang="en-IE" dirty="0">
                <a:solidFill>
                  <a:srgbClr val="0000FF"/>
                </a:solidFill>
                <a:latin typeface="Consolas"/>
              </a:rPr>
              <a:t>vec4</a:t>
            </a:r>
            <a:r>
              <a:rPr lang="en-IE" dirty="0">
                <a:solidFill>
                  <a:prstClr val="black"/>
                </a:solidFill>
                <a:latin typeface="Consolas"/>
              </a:rPr>
              <a:t>&gt; </a:t>
            </a:r>
            <a:r>
              <a:rPr lang="en-IE" dirty="0">
                <a:solidFill>
                  <a:srgbClr val="000080"/>
                </a:solidFill>
                <a:latin typeface="Consolas"/>
              </a:rPr>
              <a:t>colours</a:t>
            </a:r>
            <a:r>
              <a:rPr lang="en-IE" dirty="0">
                <a:solidFill>
                  <a:prstClr val="black"/>
                </a:solidFill>
                <a:latin typeface="Consolas"/>
              </a:rPr>
              <a:t>;</a:t>
            </a:r>
          </a:p>
          <a:p>
            <a:pPr marL="0" indent="0">
              <a:buNone/>
            </a:pPr>
            <a:r>
              <a:rPr lang="en-IE" dirty="0">
                <a:solidFill>
                  <a:srgbClr val="0000FF"/>
                </a:solidFill>
                <a:latin typeface="Consolas"/>
              </a:rPr>
              <a:t>vector</a:t>
            </a:r>
            <a:r>
              <a:rPr lang="en-IE" dirty="0">
                <a:solidFill>
                  <a:prstClr val="black"/>
                </a:solidFill>
                <a:latin typeface="Consolas"/>
              </a:rPr>
              <a:t>&lt;</a:t>
            </a:r>
            <a:r>
              <a:rPr lang="en-IE" dirty="0">
                <a:solidFill>
                  <a:srgbClr val="0000FF"/>
                </a:solidFill>
                <a:latin typeface="Consolas"/>
              </a:rPr>
              <a:t>float</a:t>
            </a:r>
            <a:r>
              <a:rPr lang="en-IE" dirty="0">
                <a:solidFill>
                  <a:prstClr val="black"/>
                </a:solidFill>
                <a:latin typeface="Consolas"/>
              </a:rPr>
              <a:t>&gt; </a:t>
            </a:r>
            <a:r>
              <a:rPr lang="en-IE" dirty="0">
                <a:solidFill>
                  <a:srgbClr val="000080"/>
                </a:solidFill>
                <a:latin typeface="Consolas"/>
              </a:rPr>
              <a:t>sizes</a:t>
            </a:r>
            <a:r>
              <a:rPr lang="en-IE" dirty="0">
                <a:solidFill>
                  <a:prstClr val="black"/>
                </a:solidFill>
                <a:latin typeface="Consolas"/>
              </a:rPr>
              <a:t>;</a:t>
            </a:r>
          </a:p>
          <a:p>
            <a:endParaRPr lang="en-IE" dirty="0"/>
          </a:p>
        </p:txBody>
      </p:sp>
      <p:cxnSp>
        <p:nvCxnSpPr>
          <p:cNvPr id="6" name="Straight Arrow Connector 5"/>
          <p:cNvCxnSpPr/>
          <p:nvPr/>
        </p:nvCxnSpPr>
        <p:spPr>
          <a:xfrm flipH="1" flipV="1">
            <a:off x="5724128" y="4149080"/>
            <a:ext cx="504056" cy="74871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156176" y="4574629"/>
            <a:ext cx="3168352" cy="646331"/>
          </a:xfrm>
          <a:prstGeom prst="rect">
            <a:avLst/>
          </a:prstGeom>
          <a:noFill/>
        </p:spPr>
        <p:txBody>
          <a:bodyPr wrap="square" rtlCol="0">
            <a:spAutoFit/>
          </a:bodyPr>
          <a:lstStyle/>
          <a:p>
            <a:r>
              <a:rPr lang="en-GB" dirty="0" smtClean="0"/>
              <a:t>Pure virtual functions! All subclasses must implement</a:t>
            </a:r>
            <a:endParaRPr lang="en-IE" dirty="0"/>
          </a:p>
        </p:txBody>
      </p:sp>
      <p:sp>
        <p:nvSpPr>
          <p:cNvPr id="11" name="Oval 10"/>
          <p:cNvSpPr/>
          <p:nvPr/>
        </p:nvSpPr>
        <p:spPr>
          <a:xfrm>
            <a:off x="-108520" y="4523436"/>
            <a:ext cx="5040560" cy="134396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cxnSp>
        <p:nvCxnSpPr>
          <p:cNvPr id="12" name="Straight Arrow Connector 11"/>
          <p:cNvCxnSpPr/>
          <p:nvPr/>
        </p:nvCxnSpPr>
        <p:spPr>
          <a:xfrm flipH="1" flipV="1">
            <a:off x="4958308" y="5220960"/>
            <a:ext cx="504056" cy="74871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462364" y="5733256"/>
            <a:ext cx="3168352" cy="646331"/>
          </a:xfrm>
          <a:prstGeom prst="rect">
            <a:avLst/>
          </a:prstGeom>
          <a:noFill/>
        </p:spPr>
        <p:txBody>
          <a:bodyPr wrap="square" rtlCol="0">
            <a:spAutoFit/>
          </a:bodyPr>
          <a:lstStyle/>
          <a:p>
            <a:r>
              <a:rPr lang="en-GB" dirty="0" smtClean="0"/>
              <a:t>These vectors will get passed into the </a:t>
            </a:r>
            <a:r>
              <a:rPr lang="en-GB" dirty="0" err="1" smtClean="0"/>
              <a:t>shader</a:t>
            </a:r>
            <a:endParaRPr lang="en-IE" dirty="0"/>
          </a:p>
        </p:txBody>
      </p:sp>
    </p:spTree>
    <p:extLst>
      <p:ext uri="{BB962C8B-B14F-4D97-AF65-F5344CB8AC3E}">
        <p14:creationId xmlns:p14="http://schemas.microsoft.com/office/powerpoint/2010/main" val="27262655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smtClean="0"/>
              <a:t>ParticleEffect</a:t>
            </a:r>
            <a:endParaRPr lang="en-IE" dirty="0"/>
          </a:p>
        </p:txBody>
      </p:sp>
      <p:sp>
        <p:nvSpPr>
          <p:cNvPr id="3" name="Content Placeholder 2"/>
          <p:cNvSpPr>
            <a:spLocks noGrp="1"/>
          </p:cNvSpPr>
          <p:nvPr>
            <p:ph idx="1"/>
          </p:nvPr>
        </p:nvSpPr>
        <p:spPr/>
        <p:txBody>
          <a:bodyPr>
            <a:normAutofit fontScale="85000" lnSpcReduction="20000"/>
          </a:bodyPr>
          <a:lstStyle/>
          <a:p>
            <a:r>
              <a:rPr lang="en-GB" dirty="0" smtClean="0"/>
              <a:t>Initialise</a:t>
            </a:r>
          </a:p>
          <a:p>
            <a:pPr lvl="1"/>
            <a:r>
              <a:rPr lang="en-GB" dirty="0" smtClean="0"/>
              <a:t>Just loads the </a:t>
            </a:r>
            <a:r>
              <a:rPr lang="en-GB" dirty="0" err="1" smtClean="0"/>
              <a:t>shaders</a:t>
            </a:r>
            <a:r>
              <a:rPr lang="en-GB" dirty="0" smtClean="0"/>
              <a:t> and binds the VBO’s uniforms </a:t>
            </a:r>
            <a:r>
              <a:rPr lang="en-GB" dirty="0" err="1" smtClean="0"/>
              <a:t>etc</a:t>
            </a:r>
            <a:endParaRPr lang="en-GB" dirty="0" smtClean="0"/>
          </a:p>
          <a:p>
            <a:r>
              <a:rPr lang="en-IE" dirty="0" smtClean="0"/>
              <a:t>Update(float </a:t>
            </a:r>
            <a:r>
              <a:rPr lang="en-IE" dirty="0" err="1" smtClean="0"/>
              <a:t>timeDelta</a:t>
            </a:r>
            <a:r>
              <a:rPr lang="en-IE" dirty="0" smtClean="0"/>
              <a:t>)</a:t>
            </a:r>
          </a:p>
          <a:p>
            <a:pPr lvl="1"/>
            <a:r>
              <a:rPr lang="en-GB" dirty="0" smtClean="0"/>
              <a:t>Iterates through the particles</a:t>
            </a:r>
          </a:p>
          <a:p>
            <a:pPr lvl="1"/>
            <a:r>
              <a:rPr lang="en-GB" dirty="0" smtClean="0"/>
              <a:t>Calls </a:t>
            </a:r>
            <a:r>
              <a:rPr lang="en-GB" dirty="0" err="1" smtClean="0"/>
              <a:t>UpdateParticle</a:t>
            </a:r>
            <a:r>
              <a:rPr lang="en-GB" dirty="0" smtClean="0"/>
              <a:t> for each one</a:t>
            </a:r>
          </a:p>
          <a:p>
            <a:pPr lvl="1"/>
            <a:r>
              <a:rPr lang="en-GB" dirty="0" smtClean="0"/>
              <a:t>Each particle that’s alive gets copied into the colours, vertices and sizes vectors</a:t>
            </a:r>
          </a:p>
          <a:p>
            <a:r>
              <a:rPr lang="en-GB" dirty="0" smtClean="0"/>
              <a:t>Draw</a:t>
            </a:r>
          </a:p>
          <a:p>
            <a:pPr lvl="1"/>
            <a:r>
              <a:rPr lang="en-GB" dirty="0" smtClean="0"/>
              <a:t>Just passes the </a:t>
            </a:r>
            <a:r>
              <a:rPr lang="en-GB" dirty="0"/>
              <a:t>colours, vertices and sizes vectors</a:t>
            </a:r>
            <a:r>
              <a:rPr lang="en-GB" dirty="0" smtClean="0"/>
              <a:t> into the </a:t>
            </a:r>
            <a:r>
              <a:rPr lang="en-GB" dirty="0" err="1" smtClean="0"/>
              <a:t>shader</a:t>
            </a:r>
            <a:endParaRPr lang="en-GB" dirty="0" smtClean="0"/>
          </a:p>
          <a:p>
            <a:pPr lvl="1"/>
            <a:r>
              <a:rPr lang="en-GB" dirty="0" smtClean="0"/>
              <a:t>Also passes in the world, view and projection matrices</a:t>
            </a:r>
          </a:p>
          <a:p>
            <a:pPr lvl="1"/>
            <a:r>
              <a:rPr lang="en-GB" dirty="0" smtClean="0"/>
              <a:t>Also binds the texture and sets up </a:t>
            </a:r>
            <a:r>
              <a:rPr lang="en-GB" dirty="0" err="1" smtClean="0"/>
              <a:t>transparancy</a:t>
            </a:r>
            <a:r>
              <a:rPr lang="en-GB" dirty="0" smtClean="0"/>
              <a:t>..</a:t>
            </a:r>
            <a:endParaRPr lang="en-IE" dirty="0"/>
          </a:p>
          <a:p>
            <a:pPr lvl="1"/>
            <a:endParaRPr lang="en-IE" dirty="0"/>
          </a:p>
        </p:txBody>
      </p:sp>
    </p:spTree>
    <p:extLst>
      <p:ext uri="{BB962C8B-B14F-4D97-AF65-F5344CB8AC3E}">
        <p14:creationId xmlns:p14="http://schemas.microsoft.com/office/powerpoint/2010/main" val="7562711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Particle</a:t>
            </a:r>
            <a:endParaRPr lang="en-IE" dirty="0"/>
          </a:p>
        </p:txBody>
      </p:sp>
      <p:sp>
        <p:nvSpPr>
          <p:cNvPr id="3" name="Content Placeholder 2"/>
          <p:cNvSpPr>
            <a:spLocks noGrp="1"/>
          </p:cNvSpPr>
          <p:nvPr>
            <p:ph idx="1"/>
          </p:nvPr>
        </p:nvSpPr>
        <p:spPr/>
        <p:txBody>
          <a:bodyPr>
            <a:normAutofit lnSpcReduction="10000"/>
          </a:bodyPr>
          <a:lstStyle/>
          <a:p>
            <a:r>
              <a:rPr lang="en-GB" dirty="0" smtClean="0"/>
              <a:t>Does nothing.. just holds the state of a single particle</a:t>
            </a:r>
          </a:p>
          <a:p>
            <a:pPr lvl="1"/>
            <a:r>
              <a:rPr lang="en-IE" dirty="0" err="1"/>
              <a:t>glm</a:t>
            </a:r>
            <a:r>
              <a:rPr lang="en-IE" dirty="0"/>
              <a:t>::vec3 position;</a:t>
            </a:r>
          </a:p>
          <a:p>
            <a:pPr lvl="1"/>
            <a:r>
              <a:rPr lang="en-IE" dirty="0" err="1"/>
              <a:t>glm</a:t>
            </a:r>
            <a:r>
              <a:rPr lang="en-IE" dirty="0"/>
              <a:t>::vec3 velocity;</a:t>
            </a:r>
          </a:p>
          <a:p>
            <a:pPr lvl="1"/>
            <a:r>
              <a:rPr lang="en-IE" dirty="0" err="1"/>
              <a:t>glm</a:t>
            </a:r>
            <a:r>
              <a:rPr lang="en-IE" dirty="0"/>
              <a:t>::vec4 diffuse;</a:t>
            </a:r>
          </a:p>
          <a:p>
            <a:pPr lvl="1"/>
            <a:r>
              <a:rPr lang="en-IE" dirty="0"/>
              <a:t>float size;</a:t>
            </a:r>
          </a:p>
          <a:p>
            <a:pPr lvl="1"/>
            <a:r>
              <a:rPr lang="en-IE" dirty="0"/>
              <a:t>float lifetime;</a:t>
            </a:r>
          </a:p>
          <a:p>
            <a:pPr lvl="1"/>
            <a:r>
              <a:rPr lang="en-IE" dirty="0"/>
              <a:t>float age;</a:t>
            </a:r>
          </a:p>
          <a:p>
            <a:r>
              <a:rPr lang="en-IE" dirty="0" smtClean="0"/>
              <a:t>	bool </a:t>
            </a:r>
            <a:r>
              <a:rPr lang="en-IE" dirty="0"/>
              <a:t>alive;</a:t>
            </a:r>
          </a:p>
          <a:p>
            <a:endParaRPr lang="en-IE" dirty="0"/>
          </a:p>
        </p:txBody>
      </p:sp>
    </p:spTree>
    <p:extLst>
      <p:ext uri="{BB962C8B-B14F-4D97-AF65-F5344CB8AC3E}">
        <p14:creationId xmlns:p14="http://schemas.microsoft.com/office/powerpoint/2010/main" val="33202660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smtClean="0"/>
              <a:t>FountainEffec</a:t>
            </a:r>
            <a:r>
              <a:rPr lang="en-GB" dirty="0" err="1"/>
              <a:t>t</a:t>
            </a:r>
            <a:endParaRPr lang="en-IE" dirty="0"/>
          </a:p>
        </p:txBody>
      </p:sp>
      <p:sp>
        <p:nvSpPr>
          <p:cNvPr id="3" name="Content Placeholder 2"/>
          <p:cNvSpPr>
            <a:spLocks noGrp="1"/>
          </p:cNvSpPr>
          <p:nvPr>
            <p:ph idx="1"/>
          </p:nvPr>
        </p:nvSpPr>
        <p:spPr/>
        <p:txBody>
          <a:bodyPr>
            <a:normAutofit lnSpcReduction="10000"/>
          </a:bodyPr>
          <a:lstStyle/>
          <a:p>
            <a:r>
              <a:rPr lang="en-GB" dirty="0" smtClean="0"/>
              <a:t>A subclass of </a:t>
            </a:r>
            <a:r>
              <a:rPr lang="en-GB" dirty="0" err="1" smtClean="0"/>
              <a:t>ParticleEffect</a:t>
            </a:r>
            <a:endParaRPr lang="en-GB" dirty="0" smtClean="0"/>
          </a:p>
          <a:p>
            <a:r>
              <a:rPr lang="en-GB" dirty="0" smtClean="0"/>
              <a:t>Emits particles that start at a central location and </a:t>
            </a:r>
            <a:r>
              <a:rPr lang="en-IE" dirty="0" smtClean="0"/>
              <a:t>“spurt” upwards and outwards with random velocity</a:t>
            </a:r>
          </a:p>
          <a:p>
            <a:r>
              <a:rPr lang="en-IE" dirty="0" smtClean="0"/>
              <a:t>Are affected by gravity</a:t>
            </a:r>
          </a:p>
          <a:p>
            <a:r>
              <a:rPr lang="en-IE" dirty="0" smtClean="0"/>
              <a:t>When a particle reaches the ground, it </a:t>
            </a:r>
            <a:r>
              <a:rPr lang="en-IE" dirty="0" err="1" smtClean="0"/>
              <a:t>respawns</a:t>
            </a:r>
            <a:endParaRPr lang="en-IE" dirty="0" smtClean="0"/>
          </a:p>
          <a:p>
            <a:r>
              <a:rPr lang="en-IE" dirty="0" smtClean="0"/>
              <a:t>Particle gets more transparent as it reaches the ground</a:t>
            </a:r>
            <a:endParaRPr lang="en-IE" dirty="0"/>
          </a:p>
        </p:txBody>
      </p:sp>
    </p:spTree>
    <p:extLst>
      <p:ext uri="{BB962C8B-B14F-4D97-AF65-F5344CB8AC3E}">
        <p14:creationId xmlns:p14="http://schemas.microsoft.com/office/powerpoint/2010/main" val="1916424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E"/>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1600" y="1788046"/>
            <a:ext cx="2428875" cy="3143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99992" y="2492896"/>
            <a:ext cx="3876675" cy="2438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051961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E" dirty="0"/>
          </a:p>
        </p:txBody>
      </p:sp>
      <p:sp>
        <p:nvSpPr>
          <p:cNvPr id="3" name="Content Placeholder 2"/>
          <p:cNvSpPr>
            <a:spLocks noGrp="1"/>
          </p:cNvSpPr>
          <p:nvPr>
            <p:ph idx="1"/>
          </p:nvPr>
        </p:nvSpPr>
        <p:spPr/>
        <p:txBody>
          <a:bodyPr>
            <a:normAutofit fontScale="40000" lnSpcReduction="20000"/>
          </a:bodyPr>
          <a:lstStyle/>
          <a:p>
            <a:pPr marL="0" indent="0">
              <a:buNone/>
            </a:pPr>
            <a:r>
              <a:rPr lang="en-IE" dirty="0">
                <a:solidFill>
                  <a:srgbClr val="0000FF"/>
                </a:solidFill>
                <a:latin typeface="Consolas"/>
              </a:rPr>
              <a:t>void</a:t>
            </a:r>
            <a:r>
              <a:rPr lang="en-IE" dirty="0">
                <a:solidFill>
                  <a:prstClr val="black"/>
                </a:solidFill>
                <a:latin typeface="Consolas"/>
              </a:rPr>
              <a:t> </a:t>
            </a:r>
            <a:r>
              <a:rPr lang="en-IE" dirty="0" err="1">
                <a:solidFill>
                  <a:srgbClr val="0000FF"/>
                </a:solidFill>
                <a:latin typeface="Consolas"/>
              </a:rPr>
              <a:t>FountainEffect</a:t>
            </a:r>
            <a:r>
              <a:rPr lang="en-IE" dirty="0">
                <a:solidFill>
                  <a:prstClr val="black"/>
                </a:solidFill>
                <a:latin typeface="Consolas"/>
              </a:rPr>
              <a:t>::</a:t>
            </a:r>
            <a:r>
              <a:rPr lang="en-IE" dirty="0" err="1">
                <a:solidFill>
                  <a:srgbClr val="880000"/>
                </a:solidFill>
                <a:latin typeface="Consolas"/>
              </a:rPr>
              <a:t>InitParticle</a:t>
            </a:r>
            <a:r>
              <a:rPr lang="en-IE" dirty="0">
                <a:solidFill>
                  <a:prstClr val="black"/>
                </a:solidFill>
                <a:latin typeface="Consolas"/>
              </a:rPr>
              <a:t>(</a:t>
            </a:r>
            <a:r>
              <a:rPr lang="en-IE" dirty="0">
                <a:solidFill>
                  <a:srgbClr val="0000FF"/>
                </a:solidFill>
                <a:latin typeface="Consolas"/>
              </a:rPr>
              <a:t>Particle</a:t>
            </a:r>
            <a:r>
              <a:rPr lang="en-IE" dirty="0">
                <a:solidFill>
                  <a:prstClr val="black"/>
                </a:solidFill>
                <a:latin typeface="Consolas"/>
              </a:rPr>
              <a:t> &amp; </a:t>
            </a:r>
            <a:r>
              <a:rPr lang="en-IE" dirty="0">
                <a:solidFill>
                  <a:srgbClr val="000080"/>
                </a:solidFill>
                <a:latin typeface="Consolas"/>
              </a:rPr>
              <a:t>p</a:t>
            </a:r>
            <a:r>
              <a:rPr lang="en-IE" dirty="0">
                <a:solidFill>
                  <a:prstClr val="black"/>
                </a:solidFill>
                <a:latin typeface="Consolas"/>
              </a:rPr>
              <a:t>)</a:t>
            </a:r>
          </a:p>
          <a:p>
            <a:pPr marL="0" indent="0">
              <a:buNone/>
            </a:pPr>
            <a:r>
              <a:rPr lang="en-IE" dirty="0">
                <a:solidFill>
                  <a:prstClr val="black"/>
                </a:solidFill>
                <a:latin typeface="Consolas"/>
              </a:rPr>
              <a:t>{</a:t>
            </a:r>
          </a:p>
          <a:p>
            <a:pPr marL="0" indent="0">
              <a:buNone/>
            </a:pPr>
            <a:r>
              <a:rPr lang="en-IE" dirty="0" smtClean="0">
                <a:solidFill>
                  <a:srgbClr val="0000FF"/>
                </a:solidFill>
                <a:latin typeface="Consolas"/>
              </a:rPr>
              <a:t>float</a:t>
            </a:r>
            <a:r>
              <a:rPr lang="en-IE" dirty="0" smtClean="0">
                <a:solidFill>
                  <a:prstClr val="black"/>
                </a:solidFill>
                <a:latin typeface="Consolas"/>
              </a:rPr>
              <a:t> </a:t>
            </a:r>
            <a:r>
              <a:rPr lang="en-IE" dirty="0">
                <a:solidFill>
                  <a:srgbClr val="000080"/>
                </a:solidFill>
                <a:latin typeface="Consolas"/>
              </a:rPr>
              <a:t>radius</a:t>
            </a:r>
            <a:r>
              <a:rPr lang="en-IE" dirty="0">
                <a:solidFill>
                  <a:prstClr val="black"/>
                </a:solidFill>
                <a:latin typeface="Consolas"/>
              </a:rPr>
              <a:t> = 0.25f;</a:t>
            </a:r>
          </a:p>
          <a:p>
            <a:pPr marL="0" indent="0">
              <a:buNone/>
            </a:pPr>
            <a:r>
              <a:rPr lang="en-IE" dirty="0" err="1" smtClean="0">
                <a:solidFill>
                  <a:srgbClr val="000080"/>
                </a:solidFill>
                <a:latin typeface="Consolas"/>
              </a:rPr>
              <a:t>p</a:t>
            </a:r>
            <a:r>
              <a:rPr lang="en-IE" dirty="0" err="1" smtClean="0">
                <a:solidFill>
                  <a:prstClr val="black"/>
                </a:solidFill>
                <a:latin typeface="Consolas"/>
              </a:rPr>
              <a:t>.</a:t>
            </a:r>
            <a:r>
              <a:rPr lang="en-IE" dirty="0" err="1" smtClean="0">
                <a:solidFill>
                  <a:srgbClr val="000080"/>
                </a:solidFill>
                <a:latin typeface="Consolas"/>
              </a:rPr>
              <a:t>position</a:t>
            </a:r>
            <a:r>
              <a:rPr lang="en-IE" dirty="0" smtClean="0">
                <a:solidFill>
                  <a:prstClr val="black"/>
                </a:solidFill>
                <a:latin typeface="Consolas"/>
              </a:rPr>
              <a:t> </a:t>
            </a:r>
            <a:r>
              <a:rPr lang="en-IE" dirty="0">
                <a:solidFill>
                  <a:prstClr val="black"/>
                </a:solidFill>
                <a:latin typeface="Consolas"/>
              </a:rPr>
              <a:t>= </a:t>
            </a:r>
            <a:r>
              <a:rPr lang="en-IE" dirty="0">
                <a:solidFill>
                  <a:srgbClr val="000080"/>
                </a:solidFill>
                <a:latin typeface="Consolas"/>
              </a:rPr>
              <a:t>position</a:t>
            </a:r>
            <a:r>
              <a:rPr lang="en-IE" dirty="0">
                <a:solidFill>
                  <a:prstClr val="black"/>
                </a:solidFill>
                <a:latin typeface="Consolas"/>
              </a:rPr>
              <a:t>; </a:t>
            </a:r>
            <a:r>
              <a:rPr lang="en-IE" dirty="0">
                <a:solidFill>
                  <a:srgbClr val="008000"/>
                </a:solidFill>
                <a:latin typeface="Consolas"/>
              </a:rPr>
              <a:t>// Start the particle at the </a:t>
            </a:r>
            <a:r>
              <a:rPr lang="en-IE" dirty="0" err="1">
                <a:solidFill>
                  <a:srgbClr val="008000"/>
                </a:solidFill>
                <a:latin typeface="Consolas"/>
              </a:rPr>
              <a:t>ParticleSystem</a:t>
            </a:r>
            <a:r>
              <a:rPr lang="en-IE" dirty="0">
                <a:solidFill>
                  <a:srgbClr val="008000"/>
                </a:solidFill>
                <a:latin typeface="Consolas"/>
              </a:rPr>
              <a:t> position</a:t>
            </a:r>
            <a:endParaRPr lang="en-IE" dirty="0">
              <a:solidFill>
                <a:prstClr val="black"/>
              </a:solidFill>
              <a:latin typeface="Consolas"/>
            </a:endParaRPr>
          </a:p>
          <a:p>
            <a:pPr marL="0" indent="0">
              <a:buNone/>
            </a:pPr>
            <a:r>
              <a:rPr lang="en-IE" dirty="0" smtClean="0">
                <a:solidFill>
                  <a:srgbClr val="008000"/>
                </a:solidFill>
                <a:latin typeface="Consolas"/>
              </a:rPr>
              <a:t>// </a:t>
            </a:r>
            <a:r>
              <a:rPr lang="en-IE" dirty="0">
                <a:solidFill>
                  <a:srgbClr val="008000"/>
                </a:solidFill>
                <a:latin typeface="Consolas"/>
              </a:rPr>
              <a:t>Give the particle a clamped random velocity</a:t>
            </a:r>
            <a:endParaRPr lang="en-IE" dirty="0">
              <a:solidFill>
                <a:prstClr val="black"/>
              </a:solidFill>
              <a:latin typeface="Consolas"/>
            </a:endParaRPr>
          </a:p>
          <a:p>
            <a:pPr marL="0" indent="0">
              <a:buNone/>
            </a:pPr>
            <a:r>
              <a:rPr lang="en-IE" dirty="0" err="1" smtClean="0">
                <a:solidFill>
                  <a:srgbClr val="000080"/>
                </a:solidFill>
                <a:latin typeface="Consolas"/>
              </a:rPr>
              <a:t>p</a:t>
            </a:r>
            <a:r>
              <a:rPr lang="en-IE" dirty="0" err="1" smtClean="0">
                <a:solidFill>
                  <a:prstClr val="black"/>
                </a:solidFill>
                <a:latin typeface="Consolas"/>
              </a:rPr>
              <a:t>.</a:t>
            </a:r>
            <a:r>
              <a:rPr lang="en-IE" dirty="0" err="1" smtClean="0">
                <a:solidFill>
                  <a:srgbClr val="000080"/>
                </a:solidFill>
                <a:latin typeface="Consolas"/>
              </a:rPr>
              <a:t>velocity</a:t>
            </a:r>
            <a:r>
              <a:rPr lang="en-IE" dirty="0" smtClean="0">
                <a:solidFill>
                  <a:prstClr val="black"/>
                </a:solidFill>
                <a:latin typeface="Consolas"/>
              </a:rPr>
              <a:t> </a:t>
            </a:r>
            <a:r>
              <a:rPr lang="en-IE" dirty="0">
                <a:solidFill>
                  <a:prstClr val="black"/>
                </a:solidFill>
                <a:latin typeface="Consolas"/>
              </a:rPr>
              <a:t>= </a:t>
            </a:r>
            <a:r>
              <a:rPr lang="en-IE" dirty="0" err="1">
                <a:solidFill>
                  <a:srgbClr val="0000FF"/>
                </a:solidFill>
                <a:latin typeface="Consolas"/>
              </a:rPr>
              <a:t>glm</a:t>
            </a:r>
            <a:r>
              <a:rPr lang="en-IE" dirty="0">
                <a:solidFill>
                  <a:prstClr val="black"/>
                </a:solidFill>
                <a:latin typeface="Consolas"/>
              </a:rPr>
              <a:t>::</a:t>
            </a:r>
            <a:r>
              <a:rPr lang="en-IE" dirty="0">
                <a:solidFill>
                  <a:srgbClr val="0000FF"/>
                </a:solidFill>
                <a:latin typeface="Consolas"/>
              </a:rPr>
              <a:t>vec3</a:t>
            </a:r>
            <a:r>
              <a:rPr lang="en-IE" dirty="0">
                <a:solidFill>
                  <a:prstClr val="black"/>
                </a:solidFill>
                <a:latin typeface="Consolas"/>
              </a:rPr>
              <a:t>(</a:t>
            </a:r>
            <a:r>
              <a:rPr lang="en-IE" dirty="0" err="1">
                <a:solidFill>
                  <a:srgbClr val="880000"/>
                </a:solidFill>
                <a:latin typeface="Consolas"/>
              </a:rPr>
              <a:t>RandomClamped</a:t>
            </a:r>
            <a:r>
              <a:rPr lang="en-IE" dirty="0">
                <a:solidFill>
                  <a:prstClr val="black"/>
                </a:solidFill>
                <a:latin typeface="Consolas"/>
              </a:rPr>
              <a:t>(-</a:t>
            </a:r>
            <a:r>
              <a:rPr lang="en-IE" dirty="0">
                <a:solidFill>
                  <a:srgbClr val="000080"/>
                </a:solidFill>
                <a:latin typeface="Consolas"/>
              </a:rPr>
              <a:t>radius</a:t>
            </a:r>
            <a:r>
              <a:rPr lang="en-IE" dirty="0">
                <a:solidFill>
                  <a:prstClr val="black"/>
                </a:solidFill>
                <a:latin typeface="Consolas"/>
              </a:rPr>
              <a:t>, </a:t>
            </a:r>
            <a:r>
              <a:rPr lang="en-IE" dirty="0">
                <a:solidFill>
                  <a:srgbClr val="000080"/>
                </a:solidFill>
                <a:latin typeface="Consolas"/>
              </a:rPr>
              <a:t>radius</a:t>
            </a:r>
            <a:r>
              <a:rPr lang="en-IE" dirty="0">
                <a:solidFill>
                  <a:prstClr val="black"/>
                </a:solidFill>
                <a:latin typeface="Consolas"/>
              </a:rPr>
              <a:t>), </a:t>
            </a:r>
            <a:r>
              <a:rPr lang="en-IE" dirty="0" err="1">
                <a:solidFill>
                  <a:srgbClr val="880000"/>
                </a:solidFill>
                <a:latin typeface="Consolas"/>
              </a:rPr>
              <a:t>RandomClamped</a:t>
            </a:r>
            <a:r>
              <a:rPr lang="en-IE" dirty="0">
                <a:solidFill>
                  <a:prstClr val="black"/>
                </a:solidFill>
                <a:latin typeface="Consolas"/>
              </a:rPr>
              <a:t>(), </a:t>
            </a:r>
            <a:r>
              <a:rPr lang="en-IE" dirty="0" err="1">
                <a:solidFill>
                  <a:srgbClr val="880000"/>
                </a:solidFill>
                <a:latin typeface="Consolas"/>
              </a:rPr>
              <a:t>RandomClamped</a:t>
            </a:r>
            <a:r>
              <a:rPr lang="en-IE" dirty="0">
                <a:solidFill>
                  <a:prstClr val="black"/>
                </a:solidFill>
                <a:latin typeface="Consolas"/>
              </a:rPr>
              <a:t>(-</a:t>
            </a:r>
            <a:r>
              <a:rPr lang="en-IE" dirty="0">
                <a:solidFill>
                  <a:srgbClr val="000080"/>
                </a:solidFill>
                <a:latin typeface="Consolas"/>
              </a:rPr>
              <a:t>radius</a:t>
            </a:r>
            <a:r>
              <a:rPr lang="en-IE" dirty="0">
                <a:solidFill>
                  <a:prstClr val="black"/>
                </a:solidFill>
                <a:latin typeface="Consolas"/>
              </a:rPr>
              <a:t>, </a:t>
            </a:r>
            <a:r>
              <a:rPr lang="en-IE" dirty="0">
                <a:solidFill>
                  <a:srgbClr val="000080"/>
                </a:solidFill>
                <a:latin typeface="Consolas"/>
              </a:rPr>
              <a:t>radius</a:t>
            </a:r>
            <a:r>
              <a:rPr lang="en-IE" dirty="0">
                <a:solidFill>
                  <a:prstClr val="black"/>
                </a:solidFill>
                <a:latin typeface="Consolas"/>
              </a:rPr>
              <a:t>)) * 10.0f;</a:t>
            </a:r>
          </a:p>
          <a:p>
            <a:pPr marL="0" indent="0">
              <a:buNone/>
            </a:pPr>
            <a:endParaRPr lang="en-IE" dirty="0">
              <a:solidFill>
                <a:prstClr val="black"/>
              </a:solidFill>
              <a:latin typeface="Consolas"/>
            </a:endParaRPr>
          </a:p>
          <a:p>
            <a:pPr marL="0" indent="0">
              <a:buNone/>
            </a:pPr>
            <a:r>
              <a:rPr lang="en-IE" dirty="0">
                <a:solidFill>
                  <a:srgbClr val="008000"/>
                </a:solidFill>
                <a:latin typeface="Consolas"/>
              </a:rPr>
              <a:t>// Make the velocity always point upwards</a:t>
            </a:r>
            <a:endParaRPr lang="en-IE" dirty="0">
              <a:solidFill>
                <a:prstClr val="black"/>
              </a:solidFill>
              <a:latin typeface="Consolas"/>
            </a:endParaRPr>
          </a:p>
          <a:p>
            <a:pPr marL="0" indent="0">
              <a:buNone/>
            </a:pPr>
            <a:r>
              <a:rPr lang="en-IE" dirty="0" err="1" smtClean="0">
                <a:solidFill>
                  <a:srgbClr val="000080"/>
                </a:solidFill>
                <a:latin typeface="Consolas"/>
              </a:rPr>
              <a:t>p</a:t>
            </a:r>
            <a:r>
              <a:rPr lang="en-IE" dirty="0" err="1" smtClean="0">
                <a:solidFill>
                  <a:prstClr val="black"/>
                </a:solidFill>
                <a:latin typeface="Consolas"/>
              </a:rPr>
              <a:t>.</a:t>
            </a:r>
            <a:r>
              <a:rPr lang="en-IE" dirty="0" err="1" smtClean="0">
                <a:solidFill>
                  <a:srgbClr val="000080"/>
                </a:solidFill>
                <a:latin typeface="Consolas"/>
              </a:rPr>
              <a:t>velocity</a:t>
            </a:r>
            <a:r>
              <a:rPr lang="en-IE" dirty="0" err="1" smtClean="0">
                <a:solidFill>
                  <a:prstClr val="black"/>
                </a:solidFill>
                <a:latin typeface="Consolas"/>
              </a:rPr>
              <a:t>.</a:t>
            </a:r>
            <a:r>
              <a:rPr lang="en-IE" dirty="0" err="1" smtClean="0">
                <a:solidFill>
                  <a:srgbClr val="000080"/>
                </a:solidFill>
                <a:latin typeface="Consolas"/>
              </a:rPr>
              <a:t>y</a:t>
            </a:r>
            <a:r>
              <a:rPr lang="en-IE" dirty="0" smtClean="0">
                <a:solidFill>
                  <a:prstClr val="black"/>
                </a:solidFill>
                <a:latin typeface="Consolas"/>
              </a:rPr>
              <a:t> </a:t>
            </a:r>
            <a:r>
              <a:rPr lang="en-IE" dirty="0">
                <a:solidFill>
                  <a:prstClr val="black"/>
                </a:solidFill>
                <a:latin typeface="Consolas"/>
              </a:rPr>
              <a:t>= </a:t>
            </a:r>
            <a:r>
              <a:rPr lang="en-IE" dirty="0" err="1">
                <a:solidFill>
                  <a:srgbClr val="0000FF"/>
                </a:solidFill>
                <a:latin typeface="Consolas"/>
              </a:rPr>
              <a:t>glm</a:t>
            </a:r>
            <a:r>
              <a:rPr lang="en-IE" dirty="0">
                <a:solidFill>
                  <a:prstClr val="black"/>
                </a:solidFill>
                <a:latin typeface="Consolas"/>
              </a:rPr>
              <a:t>::</a:t>
            </a:r>
            <a:r>
              <a:rPr lang="en-IE" dirty="0">
                <a:solidFill>
                  <a:srgbClr val="880000"/>
                </a:solidFill>
                <a:latin typeface="Consolas"/>
              </a:rPr>
              <a:t>abs</a:t>
            </a:r>
            <a:r>
              <a:rPr lang="en-IE" dirty="0">
                <a:solidFill>
                  <a:prstClr val="black"/>
                </a:solidFill>
                <a:latin typeface="Consolas"/>
              </a:rPr>
              <a:t>&lt;</a:t>
            </a:r>
            <a:r>
              <a:rPr lang="en-IE" dirty="0">
                <a:solidFill>
                  <a:srgbClr val="0000FF"/>
                </a:solidFill>
                <a:latin typeface="Consolas"/>
              </a:rPr>
              <a:t>float</a:t>
            </a:r>
            <a:r>
              <a:rPr lang="en-IE" dirty="0">
                <a:solidFill>
                  <a:prstClr val="black"/>
                </a:solidFill>
                <a:latin typeface="Consolas"/>
              </a:rPr>
              <a:t>&gt;(</a:t>
            </a:r>
            <a:r>
              <a:rPr lang="en-IE" dirty="0" err="1">
                <a:solidFill>
                  <a:srgbClr val="000080"/>
                </a:solidFill>
                <a:latin typeface="Consolas"/>
              </a:rPr>
              <a:t>p</a:t>
            </a:r>
            <a:r>
              <a:rPr lang="en-IE" dirty="0" err="1">
                <a:solidFill>
                  <a:prstClr val="black"/>
                </a:solidFill>
                <a:latin typeface="Consolas"/>
              </a:rPr>
              <a:t>.</a:t>
            </a:r>
            <a:r>
              <a:rPr lang="en-IE" dirty="0" err="1">
                <a:solidFill>
                  <a:srgbClr val="000080"/>
                </a:solidFill>
                <a:latin typeface="Consolas"/>
              </a:rPr>
              <a:t>velocity</a:t>
            </a:r>
            <a:r>
              <a:rPr lang="en-IE" dirty="0" err="1">
                <a:solidFill>
                  <a:prstClr val="black"/>
                </a:solidFill>
                <a:latin typeface="Consolas"/>
              </a:rPr>
              <a:t>.</a:t>
            </a:r>
            <a:r>
              <a:rPr lang="en-IE" dirty="0" err="1">
                <a:solidFill>
                  <a:srgbClr val="000080"/>
                </a:solidFill>
                <a:latin typeface="Consolas"/>
              </a:rPr>
              <a:t>y</a:t>
            </a:r>
            <a:r>
              <a:rPr lang="en-IE" dirty="0">
                <a:solidFill>
                  <a:prstClr val="black"/>
                </a:solidFill>
                <a:latin typeface="Consolas"/>
              </a:rPr>
              <a:t>);</a:t>
            </a:r>
          </a:p>
          <a:p>
            <a:pPr marL="0" indent="0">
              <a:buNone/>
            </a:pPr>
            <a:endParaRPr lang="en-IE" dirty="0">
              <a:solidFill>
                <a:prstClr val="black"/>
              </a:solidFill>
              <a:latin typeface="Consolas"/>
            </a:endParaRPr>
          </a:p>
          <a:p>
            <a:pPr marL="0" indent="0">
              <a:buNone/>
            </a:pPr>
            <a:r>
              <a:rPr lang="en-IE" dirty="0">
                <a:solidFill>
                  <a:srgbClr val="008000"/>
                </a:solidFill>
                <a:latin typeface="Consolas"/>
              </a:rPr>
              <a:t>// Give the particle a random colour</a:t>
            </a:r>
            <a:endParaRPr lang="en-IE" dirty="0">
              <a:solidFill>
                <a:prstClr val="black"/>
              </a:solidFill>
              <a:latin typeface="Consolas"/>
            </a:endParaRPr>
          </a:p>
          <a:p>
            <a:pPr marL="0" indent="0">
              <a:buNone/>
            </a:pPr>
            <a:r>
              <a:rPr lang="en-IE" dirty="0" err="1">
                <a:solidFill>
                  <a:srgbClr val="000080"/>
                </a:solidFill>
                <a:latin typeface="Consolas"/>
              </a:rPr>
              <a:t>p</a:t>
            </a:r>
            <a:r>
              <a:rPr lang="en-IE" dirty="0" err="1">
                <a:solidFill>
                  <a:prstClr val="black"/>
                </a:solidFill>
                <a:latin typeface="Consolas"/>
              </a:rPr>
              <a:t>.</a:t>
            </a:r>
            <a:r>
              <a:rPr lang="en-IE" dirty="0" err="1">
                <a:solidFill>
                  <a:srgbClr val="000080"/>
                </a:solidFill>
                <a:latin typeface="Consolas"/>
              </a:rPr>
              <a:t>diffuse</a:t>
            </a:r>
            <a:r>
              <a:rPr lang="en-IE" dirty="0" err="1">
                <a:solidFill>
                  <a:prstClr val="black"/>
                </a:solidFill>
                <a:latin typeface="Consolas"/>
              </a:rPr>
              <a:t>.</a:t>
            </a:r>
            <a:r>
              <a:rPr lang="en-IE" dirty="0" err="1">
                <a:solidFill>
                  <a:srgbClr val="000080"/>
                </a:solidFill>
                <a:latin typeface="Consolas"/>
              </a:rPr>
              <a:t>r</a:t>
            </a:r>
            <a:r>
              <a:rPr lang="en-IE" dirty="0">
                <a:solidFill>
                  <a:prstClr val="black"/>
                </a:solidFill>
                <a:latin typeface="Consolas"/>
              </a:rPr>
              <a:t> = </a:t>
            </a:r>
            <a:r>
              <a:rPr lang="en-IE" dirty="0" err="1">
                <a:solidFill>
                  <a:srgbClr val="000080"/>
                </a:solidFill>
                <a:latin typeface="Consolas"/>
              </a:rPr>
              <a:t>diffuse</a:t>
            </a:r>
            <a:r>
              <a:rPr lang="en-IE" dirty="0" err="1">
                <a:solidFill>
                  <a:prstClr val="black"/>
                </a:solidFill>
                <a:latin typeface="Consolas"/>
              </a:rPr>
              <a:t>.</a:t>
            </a:r>
            <a:r>
              <a:rPr lang="en-IE" dirty="0" err="1">
                <a:solidFill>
                  <a:srgbClr val="000080"/>
                </a:solidFill>
                <a:latin typeface="Consolas"/>
              </a:rPr>
              <a:t>r</a:t>
            </a:r>
            <a:r>
              <a:rPr lang="en-IE" dirty="0">
                <a:solidFill>
                  <a:prstClr val="black"/>
                </a:solidFill>
                <a:latin typeface="Consolas"/>
              </a:rPr>
              <a:t> * </a:t>
            </a:r>
            <a:r>
              <a:rPr lang="en-IE" dirty="0" err="1">
                <a:solidFill>
                  <a:srgbClr val="880000"/>
                </a:solidFill>
                <a:latin typeface="Consolas"/>
              </a:rPr>
              <a:t>RandomClamped</a:t>
            </a:r>
            <a:r>
              <a:rPr lang="en-IE" dirty="0">
                <a:solidFill>
                  <a:prstClr val="black"/>
                </a:solidFill>
                <a:latin typeface="Consolas"/>
              </a:rPr>
              <a:t>(0, 1);</a:t>
            </a:r>
          </a:p>
          <a:p>
            <a:pPr marL="0" indent="0">
              <a:buNone/>
            </a:pPr>
            <a:r>
              <a:rPr lang="en-IE" dirty="0" err="1">
                <a:solidFill>
                  <a:srgbClr val="000080"/>
                </a:solidFill>
                <a:latin typeface="Consolas"/>
              </a:rPr>
              <a:t>p</a:t>
            </a:r>
            <a:r>
              <a:rPr lang="en-IE" dirty="0" err="1">
                <a:solidFill>
                  <a:prstClr val="black"/>
                </a:solidFill>
                <a:latin typeface="Consolas"/>
              </a:rPr>
              <a:t>.</a:t>
            </a:r>
            <a:r>
              <a:rPr lang="en-IE" dirty="0" err="1">
                <a:solidFill>
                  <a:srgbClr val="000080"/>
                </a:solidFill>
                <a:latin typeface="Consolas"/>
              </a:rPr>
              <a:t>diffuse</a:t>
            </a:r>
            <a:r>
              <a:rPr lang="en-IE" dirty="0" err="1">
                <a:solidFill>
                  <a:prstClr val="black"/>
                </a:solidFill>
                <a:latin typeface="Consolas"/>
              </a:rPr>
              <a:t>.</a:t>
            </a:r>
            <a:r>
              <a:rPr lang="en-IE" dirty="0" err="1">
                <a:solidFill>
                  <a:srgbClr val="000080"/>
                </a:solidFill>
                <a:latin typeface="Consolas"/>
              </a:rPr>
              <a:t>g</a:t>
            </a:r>
            <a:r>
              <a:rPr lang="en-IE" dirty="0">
                <a:solidFill>
                  <a:prstClr val="black"/>
                </a:solidFill>
                <a:latin typeface="Consolas"/>
              </a:rPr>
              <a:t> = </a:t>
            </a:r>
            <a:r>
              <a:rPr lang="en-IE" dirty="0" err="1">
                <a:solidFill>
                  <a:srgbClr val="000080"/>
                </a:solidFill>
                <a:latin typeface="Consolas"/>
              </a:rPr>
              <a:t>diffuse</a:t>
            </a:r>
            <a:r>
              <a:rPr lang="en-IE" dirty="0" err="1">
                <a:solidFill>
                  <a:prstClr val="black"/>
                </a:solidFill>
                <a:latin typeface="Consolas"/>
              </a:rPr>
              <a:t>.</a:t>
            </a:r>
            <a:r>
              <a:rPr lang="en-IE" dirty="0" err="1">
                <a:solidFill>
                  <a:srgbClr val="000080"/>
                </a:solidFill>
                <a:latin typeface="Consolas"/>
              </a:rPr>
              <a:t>g</a:t>
            </a:r>
            <a:r>
              <a:rPr lang="en-IE" dirty="0">
                <a:solidFill>
                  <a:prstClr val="black"/>
                </a:solidFill>
                <a:latin typeface="Consolas"/>
              </a:rPr>
              <a:t> * </a:t>
            </a:r>
            <a:r>
              <a:rPr lang="en-IE" dirty="0" err="1">
                <a:solidFill>
                  <a:srgbClr val="880000"/>
                </a:solidFill>
                <a:latin typeface="Consolas"/>
              </a:rPr>
              <a:t>RandomClamped</a:t>
            </a:r>
            <a:r>
              <a:rPr lang="en-IE" dirty="0">
                <a:solidFill>
                  <a:prstClr val="black"/>
                </a:solidFill>
                <a:latin typeface="Consolas"/>
              </a:rPr>
              <a:t>(0, 1);</a:t>
            </a:r>
          </a:p>
          <a:p>
            <a:pPr marL="0" indent="0">
              <a:buNone/>
            </a:pPr>
            <a:r>
              <a:rPr lang="en-IE" dirty="0" err="1">
                <a:solidFill>
                  <a:srgbClr val="000080"/>
                </a:solidFill>
                <a:latin typeface="Consolas"/>
              </a:rPr>
              <a:t>p</a:t>
            </a:r>
            <a:r>
              <a:rPr lang="en-IE" dirty="0" err="1">
                <a:solidFill>
                  <a:prstClr val="black"/>
                </a:solidFill>
                <a:latin typeface="Consolas"/>
              </a:rPr>
              <a:t>.</a:t>
            </a:r>
            <a:r>
              <a:rPr lang="en-IE" dirty="0" err="1">
                <a:solidFill>
                  <a:srgbClr val="000080"/>
                </a:solidFill>
                <a:latin typeface="Consolas"/>
              </a:rPr>
              <a:t>diffuse</a:t>
            </a:r>
            <a:r>
              <a:rPr lang="en-IE" dirty="0" err="1">
                <a:solidFill>
                  <a:prstClr val="black"/>
                </a:solidFill>
                <a:latin typeface="Consolas"/>
              </a:rPr>
              <a:t>.</a:t>
            </a:r>
            <a:r>
              <a:rPr lang="en-IE" dirty="0" err="1">
                <a:solidFill>
                  <a:srgbClr val="000080"/>
                </a:solidFill>
                <a:latin typeface="Consolas"/>
              </a:rPr>
              <a:t>b</a:t>
            </a:r>
            <a:r>
              <a:rPr lang="en-IE" dirty="0">
                <a:solidFill>
                  <a:prstClr val="black"/>
                </a:solidFill>
                <a:latin typeface="Consolas"/>
              </a:rPr>
              <a:t> = </a:t>
            </a:r>
            <a:r>
              <a:rPr lang="en-IE" dirty="0" err="1">
                <a:solidFill>
                  <a:srgbClr val="000080"/>
                </a:solidFill>
                <a:latin typeface="Consolas"/>
              </a:rPr>
              <a:t>diffuse</a:t>
            </a:r>
            <a:r>
              <a:rPr lang="en-IE" dirty="0" err="1">
                <a:solidFill>
                  <a:prstClr val="black"/>
                </a:solidFill>
                <a:latin typeface="Consolas"/>
              </a:rPr>
              <a:t>.</a:t>
            </a:r>
            <a:r>
              <a:rPr lang="en-IE" dirty="0" err="1">
                <a:solidFill>
                  <a:srgbClr val="000080"/>
                </a:solidFill>
                <a:latin typeface="Consolas"/>
              </a:rPr>
              <a:t>b</a:t>
            </a:r>
            <a:r>
              <a:rPr lang="en-IE" dirty="0">
                <a:solidFill>
                  <a:prstClr val="black"/>
                </a:solidFill>
                <a:latin typeface="Consolas"/>
              </a:rPr>
              <a:t> * </a:t>
            </a:r>
            <a:r>
              <a:rPr lang="en-IE" dirty="0" err="1">
                <a:solidFill>
                  <a:srgbClr val="880000"/>
                </a:solidFill>
                <a:latin typeface="Consolas"/>
              </a:rPr>
              <a:t>RandomClamped</a:t>
            </a:r>
            <a:r>
              <a:rPr lang="en-IE" dirty="0">
                <a:solidFill>
                  <a:prstClr val="black"/>
                </a:solidFill>
                <a:latin typeface="Consolas"/>
              </a:rPr>
              <a:t>(0, 1);</a:t>
            </a:r>
          </a:p>
          <a:p>
            <a:pPr marL="0" indent="0">
              <a:buNone/>
            </a:pPr>
            <a:r>
              <a:rPr lang="en-IE" dirty="0" err="1">
                <a:solidFill>
                  <a:srgbClr val="000080"/>
                </a:solidFill>
                <a:latin typeface="Consolas"/>
              </a:rPr>
              <a:t>p</a:t>
            </a:r>
            <a:r>
              <a:rPr lang="en-IE" dirty="0" err="1">
                <a:solidFill>
                  <a:prstClr val="black"/>
                </a:solidFill>
                <a:latin typeface="Consolas"/>
              </a:rPr>
              <a:t>.</a:t>
            </a:r>
            <a:r>
              <a:rPr lang="en-IE" dirty="0" err="1">
                <a:solidFill>
                  <a:srgbClr val="000080"/>
                </a:solidFill>
                <a:latin typeface="Consolas"/>
              </a:rPr>
              <a:t>age</a:t>
            </a:r>
            <a:r>
              <a:rPr lang="en-IE" dirty="0">
                <a:solidFill>
                  <a:prstClr val="black"/>
                </a:solidFill>
                <a:latin typeface="Consolas"/>
              </a:rPr>
              <a:t> = 0;</a:t>
            </a:r>
          </a:p>
          <a:p>
            <a:pPr marL="0" indent="0">
              <a:buNone/>
            </a:pPr>
            <a:r>
              <a:rPr lang="en-IE" dirty="0" err="1">
                <a:solidFill>
                  <a:srgbClr val="000080"/>
                </a:solidFill>
                <a:latin typeface="Consolas"/>
              </a:rPr>
              <a:t>p</a:t>
            </a:r>
            <a:r>
              <a:rPr lang="en-IE" dirty="0" err="1">
                <a:solidFill>
                  <a:prstClr val="black"/>
                </a:solidFill>
                <a:latin typeface="Consolas"/>
              </a:rPr>
              <a:t>.</a:t>
            </a:r>
            <a:r>
              <a:rPr lang="en-IE" dirty="0" err="1">
                <a:solidFill>
                  <a:srgbClr val="000080"/>
                </a:solidFill>
                <a:latin typeface="Consolas"/>
              </a:rPr>
              <a:t>alive</a:t>
            </a:r>
            <a:r>
              <a:rPr lang="en-IE" dirty="0">
                <a:solidFill>
                  <a:prstClr val="black"/>
                </a:solidFill>
                <a:latin typeface="Consolas"/>
              </a:rPr>
              <a:t> = </a:t>
            </a:r>
            <a:r>
              <a:rPr lang="en-IE" dirty="0">
                <a:solidFill>
                  <a:srgbClr val="0000FF"/>
                </a:solidFill>
                <a:latin typeface="Consolas"/>
              </a:rPr>
              <a:t>true</a:t>
            </a:r>
            <a:r>
              <a:rPr lang="en-IE" dirty="0">
                <a:solidFill>
                  <a:prstClr val="black"/>
                </a:solidFill>
                <a:latin typeface="Consolas"/>
              </a:rPr>
              <a:t>;</a:t>
            </a:r>
          </a:p>
          <a:p>
            <a:pPr marL="0" indent="0">
              <a:buNone/>
            </a:pPr>
            <a:r>
              <a:rPr lang="en-IE" dirty="0">
                <a:solidFill>
                  <a:srgbClr val="008000"/>
                </a:solidFill>
                <a:latin typeface="Consolas"/>
              </a:rPr>
              <a:t>// Random sizes also</a:t>
            </a:r>
            <a:endParaRPr lang="en-IE" dirty="0">
              <a:solidFill>
                <a:prstClr val="black"/>
              </a:solidFill>
              <a:latin typeface="Consolas"/>
            </a:endParaRPr>
          </a:p>
          <a:p>
            <a:pPr marL="0" indent="0">
              <a:buNone/>
            </a:pPr>
            <a:r>
              <a:rPr lang="en-IE" dirty="0" err="1">
                <a:solidFill>
                  <a:srgbClr val="000080"/>
                </a:solidFill>
                <a:latin typeface="Consolas"/>
              </a:rPr>
              <a:t>p</a:t>
            </a:r>
            <a:r>
              <a:rPr lang="en-IE" dirty="0" err="1">
                <a:solidFill>
                  <a:prstClr val="black"/>
                </a:solidFill>
                <a:latin typeface="Consolas"/>
              </a:rPr>
              <a:t>.</a:t>
            </a:r>
            <a:r>
              <a:rPr lang="en-IE" dirty="0" err="1">
                <a:solidFill>
                  <a:srgbClr val="880000"/>
                </a:solidFill>
                <a:latin typeface="Consolas"/>
              </a:rPr>
              <a:t>size</a:t>
            </a:r>
            <a:r>
              <a:rPr lang="en-IE" dirty="0">
                <a:solidFill>
                  <a:prstClr val="black"/>
                </a:solidFill>
                <a:latin typeface="Consolas"/>
              </a:rPr>
              <a:t> = </a:t>
            </a:r>
            <a:r>
              <a:rPr lang="en-IE" dirty="0" err="1">
                <a:solidFill>
                  <a:srgbClr val="880000"/>
                </a:solidFill>
                <a:latin typeface="Consolas"/>
              </a:rPr>
              <a:t>RandomClamped</a:t>
            </a:r>
            <a:r>
              <a:rPr lang="en-IE" dirty="0">
                <a:solidFill>
                  <a:prstClr val="black"/>
                </a:solidFill>
                <a:latin typeface="Consolas"/>
              </a:rPr>
              <a:t>(10, 50);</a:t>
            </a:r>
          </a:p>
          <a:p>
            <a:pPr marL="0" indent="0">
              <a:buNone/>
            </a:pPr>
            <a:r>
              <a:rPr lang="en-IE" dirty="0">
                <a:solidFill>
                  <a:prstClr val="black"/>
                </a:solidFill>
                <a:latin typeface="Consolas"/>
              </a:rPr>
              <a:t>}</a:t>
            </a:r>
          </a:p>
          <a:p>
            <a:endParaRPr lang="en-IE" dirty="0"/>
          </a:p>
        </p:txBody>
      </p:sp>
    </p:spTree>
    <p:extLst>
      <p:ext uri="{BB962C8B-B14F-4D97-AF65-F5344CB8AC3E}">
        <p14:creationId xmlns:p14="http://schemas.microsoft.com/office/powerpoint/2010/main" val="33245134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err="1" smtClean="0"/>
              <a:t>UpdateParticle</a:t>
            </a:r>
            <a:endParaRPr lang="en-IE" dirty="0"/>
          </a:p>
        </p:txBody>
      </p:sp>
      <p:sp>
        <p:nvSpPr>
          <p:cNvPr id="3" name="Content Placeholder 2"/>
          <p:cNvSpPr>
            <a:spLocks noGrp="1"/>
          </p:cNvSpPr>
          <p:nvPr>
            <p:ph idx="1"/>
          </p:nvPr>
        </p:nvSpPr>
        <p:spPr/>
        <p:txBody>
          <a:bodyPr>
            <a:normAutofit fontScale="47500" lnSpcReduction="20000"/>
          </a:bodyPr>
          <a:lstStyle/>
          <a:p>
            <a:pPr marL="0" indent="0">
              <a:buNone/>
            </a:pPr>
            <a:r>
              <a:rPr lang="en-IE" dirty="0">
                <a:solidFill>
                  <a:srgbClr val="0000FF"/>
                </a:solidFill>
                <a:latin typeface="Consolas"/>
              </a:rPr>
              <a:t>void</a:t>
            </a:r>
            <a:r>
              <a:rPr lang="en-IE" dirty="0">
                <a:solidFill>
                  <a:prstClr val="black"/>
                </a:solidFill>
                <a:latin typeface="Consolas"/>
              </a:rPr>
              <a:t> </a:t>
            </a:r>
            <a:r>
              <a:rPr lang="en-IE" dirty="0" err="1">
                <a:solidFill>
                  <a:srgbClr val="0000FF"/>
                </a:solidFill>
                <a:latin typeface="Consolas"/>
              </a:rPr>
              <a:t>FountainEffect</a:t>
            </a:r>
            <a:r>
              <a:rPr lang="en-IE" dirty="0">
                <a:solidFill>
                  <a:prstClr val="black"/>
                </a:solidFill>
                <a:latin typeface="Consolas"/>
              </a:rPr>
              <a:t>::</a:t>
            </a:r>
            <a:r>
              <a:rPr lang="en-IE" dirty="0" err="1">
                <a:solidFill>
                  <a:srgbClr val="880000"/>
                </a:solidFill>
                <a:latin typeface="Consolas"/>
              </a:rPr>
              <a:t>UpdateParticle</a:t>
            </a:r>
            <a:r>
              <a:rPr lang="en-IE" dirty="0">
                <a:solidFill>
                  <a:prstClr val="black"/>
                </a:solidFill>
                <a:latin typeface="Consolas"/>
              </a:rPr>
              <a:t>(</a:t>
            </a:r>
            <a:r>
              <a:rPr lang="en-IE" dirty="0">
                <a:solidFill>
                  <a:srgbClr val="0000FF"/>
                </a:solidFill>
                <a:latin typeface="Consolas"/>
              </a:rPr>
              <a:t>float</a:t>
            </a:r>
            <a:r>
              <a:rPr lang="en-IE" dirty="0">
                <a:solidFill>
                  <a:prstClr val="black"/>
                </a:solidFill>
                <a:latin typeface="Consolas"/>
              </a:rPr>
              <a:t> </a:t>
            </a:r>
            <a:r>
              <a:rPr lang="en-IE" dirty="0" err="1">
                <a:solidFill>
                  <a:srgbClr val="000080"/>
                </a:solidFill>
                <a:latin typeface="Consolas"/>
              </a:rPr>
              <a:t>timeDelta</a:t>
            </a:r>
            <a:r>
              <a:rPr lang="en-IE" dirty="0">
                <a:solidFill>
                  <a:prstClr val="black"/>
                </a:solidFill>
                <a:latin typeface="Consolas"/>
              </a:rPr>
              <a:t>, </a:t>
            </a:r>
            <a:r>
              <a:rPr lang="en-IE" dirty="0">
                <a:solidFill>
                  <a:srgbClr val="0000FF"/>
                </a:solidFill>
                <a:latin typeface="Consolas"/>
              </a:rPr>
              <a:t>Particle</a:t>
            </a:r>
            <a:r>
              <a:rPr lang="en-IE" dirty="0">
                <a:solidFill>
                  <a:prstClr val="black"/>
                </a:solidFill>
                <a:latin typeface="Consolas"/>
              </a:rPr>
              <a:t> &amp; </a:t>
            </a:r>
            <a:r>
              <a:rPr lang="en-IE" dirty="0">
                <a:solidFill>
                  <a:srgbClr val="000080"/>
                </a:solidFill>
                <a:latin typeface="Consolas"/>
              </a:rPr>
              <a:t>p</a:t>
            </a:r>
            <a:r>
              <a:rPr lang="en-IE" dirty="0">
                <a:solidFill>
                  <a:prstClr val="black"/>
                </a:solidFill>
                <a:latin typeface="Consolas"/>
              </a:rPr>
              <a:t>)</a:t>
            </a:r>
          </a:p>
          <a:p>
            <a:pPr marL="0" indent="0">
              <a:buNone/>
            </a:pPr>
            <a:r>
              <a:rPr lang="en-IE" dirty="0">
                <a:solidFill>
                  <a:prstClr val="black"/>
                </a:solidFill>
                <a:latin typeface="Consolas"/>
              </a:rPr>
              <a:t>{</a:t>
            </a:r>
          </a:p>
          <a:p>
            <a:pPr marL="0" indent="0">
              <a:buNone/>
            </a:pPr>
            <a:r>
              <a:rPr lang="en-IE" dirty="0">
                <a:solidFill>
                  <a:srgbClr val="0000FF"/>
                </a:solidFill>
                <a:latin typeface="Consolas"/>
              </a:rPr>
              <a:t>static</a:t>
            </a:r>
            <a:r>
              <a:rPr lang="en-IE" dirty="0">
                <a:solidFill>
                  <a:prstClr val="black"/>
                </a:solidFill>
                <a:latin typeface="Consolas"/>
              </a:rPr>
              <a:t> </a:t>
            </a:r>
            <a:r>
              <a:rPr lang="en-IE" dirty="0" err="1">
                <a:solidFill>
                  <a:srgbClr val="0000FF"/>
                </a:solidFill>
                <a:latin typeface="Consolas"/>
              </a:rPr>
              <a:t>glm</a:t>
            </a:r>
            <a:r>
              <a:rPr lang="en-IE" dirty="0">
                <a:solidFill>
                  <a:prstClr val="black"/>
                </a:solidFill>
                <a:latin typeface="Consolas"/>
              </a:rPr>
              <a:t>::</a:t>
            </a:r>
            <a:r>
              <a:rPr lang="en-IE" dirty="0">
                <a:solidFill>
                  <a:srgbClr val="0000FF"/>
                </a:solidFill>
                <a:latin typeface="Consolas"/>
              </a:rPr>
              <a:t>vec3</a:t>
            </a:r>
            <a:r>
              <a:rPr lang="en-IE" dirty="0">
                <a:solidFill>
                  <a:prstClr val="black"/>
                </a:solidFill>
                <a:latin typeface="Consolas"/>
              </a:rPr>
              <a:t> </a:t>
            </a:r>
            <a:r>
              <a:rPr lang="en-IE" dirty="0">
                <a:solidFill>
                  <a:srgbClr val="000080"/>
                </a:solidFill>
                <a:latin typeface="Consolas"/>
              </a:rPr>
              <a:t>gravity</a:t>
            </a:r>
            <a:r>
              <a:rPr lang="en-IE" dirty="0">
                <a:solidFill>
                  <a:prstClr val="black"/>
                </a:solidFill>
                <a:latin typeface="Consolas"/>
              </a:rPr>
              <a:t> = </a:t>
            </a:r>
            <a:r>
              <a:rPr lang="en-IE" dirty="0" err="1">
                <a:solidFill>
                  <a:srgbClr val="0000FF"/>
                </a:solidFill>
                <a:latin typeface="Consolas"/>
              </a:rPr>
              <a:t>glm</a:t>
            </a:r>
            <a:r>
              <a:rPr lang="en-IE" dirty="0">
                <a:solidFill>
                  <a:prstClr val="black"/>
                </a:solidFill>
                <a:latin typeface="Consolas"/>
              </a:rPr>
              <a:t>::</a:t>
            </a:r>
            <a:r>
              <a:rPr lang="en-IE" dirty="0">
                <a:solidFill>
                  <a:srgbClr val="0000FF"/>
                </a:solidFill>
                <a:latin typeface="Consolas"/>
              </a:rPr>
              <a:t>vec3</a:t>
            </a:r>
            <a:r>
              <a:rPr lang="en-IE" dirty="0">
                <a:solidFill>
                  <a:prstClr val="black"/>
                </a:solidFill>
                <a:latin typeface="Consolas"/>
              </a:rPr>
              <a:t>(0, -9.8, 0);</a:t>
            </a:r>
          </a:p>
          <a:p>
            <a:pPr marL="0" indent="0">
              <a:buNone/>
            </a:pPr>
            <a:endParaRPr lang="en-IE" dirty="0">
              <a:solidFill>
                <a:prstClr val="black"/>
              </a:solidFill>
              <a:latin typeface="Consolas"/>
            </a:endParaRPr>
          </a:p>
          <a:p>
            <a:pPr marL="0" indent="0">
              <a:buNone/>
            </a:pPr>
            <a:r>
              <a:rPr lang="en-IE" dirty="0" err="1">
                <a:solidFill>
                  <a:srgbClr val="000080"/>
                </a:solidFill>
                <a:latin typeface="Consolas"/>
              </a:rPr>
              <a:t>p</a:t>
            </a:r>
            <a:r>
              <a:rPr lang="en-IE" dirty="0" err="1">
                <a:solidFill>
                  <a:prstClr val="black"/>
                </a:solidFill>
                <a:latin typeface="Consolas"/>
              </a:rPr>
              <a:t>.</a:t>
            </a:r>
            <a:r>
              <a:rPr lang="en-IE" dirty="0" err="1">
                <a:solidFill>
                  <a:srgbClr val="000080"/>
                </a:solidFill>
                <a:latin typeface="Consolas"/>
              </a:rPr>
              <a:t>velocity</a:t>
            </a:r>
            <a:r>
              <a:rPr lang="en-IE" dirty="0">
                <a:solidFill>
                  <a:prstClr val="black"/>
                </a:solidFill>
                <a:latin typeface="Consolas"/>
              </a:rPr>
              <a:t> += </a:t>
            </a:r>
            <a:r>
              <a:rPr lang="en-IE" dirty="0">
                <a:solidFill>
                  <a:srgbClr val="000080"/>
                </a:solidFill>
                <a:latin typeface="Consolas"/>
              </a:rPr>
              <a:t>gravity</a:t>
            </a:r>
            <a:r>
              <a:rPr lang="en-IE" dirty="0">
                <a:solidFill>
                  <a:prstClr val="black"/>
                </a:solidFill>
                <a:latin typeface="Consolas"/>
              </a:rPr>
              <a:t> * </a:t>
            </a:r>
            <a:r>
              <a:rPr lang="en-IE" dirty="0" err="1">
                <a:solidFill>
                  <a:srgbClr val="000080"/>
                </a:solidFill>
                <a:latin typeface="Consolas"/>
              </a:rPr>
              <a:t>timeDelta</a:t>
            </a:r>
            <a:r>
              <a:rPr lang="en-IE" dirty="0">
                <a:solidFill>
                  <a:prstClr val="black"/>
                </a:solidFill>
                <a:latin typeface="Consolas"/>
              </a:rPr>
              <a:t>;</a:t>
            </a:r>
          </a:p>
          <a:p>
            <a:pPr marL="0" indent="0">
              <a:buNone/>
            </a:pPr>
            <a:r>
              <a:rPr lang="en-IE" dirty="0" err="1">
                <a:solidFill>
                  <a:srgbClr val="000080"/>
                </a:solidFill>
                <a:latin typeface="Consolas"/>
              </a:rPr>
              <a:t>p</a:t>
            </a:r>
            <a:r>
              <a:rPr lang="en-IE" dirty="0" err="1">
                <a:solidFill>
                  <a:prstClr val="black"/>
                </a:solidFill>
                <a:latin typeface="Consolas"/>
              </a:rPr>
              <a:t>.</a:t>
            </a:r>
            <a:r>
              <a:rPr lang="en-IE" dirty="0" err="1">
                <a:solidFill>
                  <a:srgbClr val="000080"/>
                </a:solidFill>
                <a:latin typeface="Consolas"/>
              </a:rPr>
              <a:t>position</a:t>
            </a:r>
            <a:r>
              <a:rPr lang="en-IE" dirty="0">
                <a:solidFill>
                  <a:prstClr val="black"/>
                </a:solidFill>
                <a:latin typeface="Consolas"/>
              </a:rPr>
              <a:t> += </a:t>
            </a:r>
            <a:r>
              <a:rPr lang="en-IE" dirty="0" err="1">
                <a:solidFill>
                  <a:srgbClr val="000080"/>
                </a:solidFill>
                <a:latin typeface="Consolas"/>
              </a:rPr>
              <a:t>p</a:t>
            </a:r>
            <a:r>
              <a:rPr lang="en-IE" dirty="0" err="1">
                <a:solidFill>
                  <a:prstClr val="black"/>
                </a:solidFill>
                <a:latin typeface="Consolas"/>
              </a:rPr>
              <a:t>.</a:t>
            </a:r>
            <a:r>
              <a:rPr lang="en-IE" dirty="0" err="1">
                <a:solidFill>
                  <a:srgbClr val="000080"/>
                </a:solidFill>
                <a:latin typeface="Consolas"/>
              </a:rPr>
              <a:t>velocity</a:t>
            </a:r>
            <a:r>
              <a:rPr lang="en-IE" dirty="0">
                <a:solidFill>
                  <a:prstClr val="black"/>
                </a:solidFill>
                <a:latin typeface="Consolas"/>
              </a:rPr>
              <a:t> * </a:t>
            </a:r>
            <a:r>
              <a:rPr lang="en-IE" dirty="0" err="1">
                <a:solidFill>
                  <a:srgbClr val="000080"/>
                </a:solidFill>
                <a:latin typeface="Consolas"/>
              </a:rPr>
              <a:t>timeDelta</a:t>
            </a:r>
            <a:r>
              <a:rPr lang="en-IE" dirty="0">
                <a:solidFill>
                  <a:prstClr val="black"/>
                </a:solidFill>
                <a:latin typeface="Consolas"/>
              </a:rPr>
              <a:t>;</a:t>
            </a:r>
          </a:p>
          <a:p>
            <a:pPr marL="0" indent="0">
              <a:buNone/>
            </a:pPr>
            <a:endParaRPr lang="en-IE" dirty="0">
              <a:solidFill>
                <a:prstClr val="black"/>
              </a:solidFill>
              <a:latin typeface="Consolas"/>
            </a:endParaRPr>
          </a:p>
          <a:p>
            <a:pPr marL="0" indent="0">
              <a:buNone/>
            </a:pPr>
            <a:r>
              <a:rPr lang="en-IE" dirty="0">
                <a:solidFill>
                  <a:srgbClr val="008000"/>
                </a:solidFill>
                <a:latin typeface="Consolas"/>
              </a:rPr>
              <a:t>// Fade the alpha as we approach the ground</a:t>
            </a:r>
            <a:endParaRPr lang="en-IE" dirty="0">
              <a:solidFill>
                <a:prstClr val="black"/>
              </a:solidFill>
              <a:latin typeface="Consolas"/>
            </a:endParaRPr>
          </a:p>
          <a:p>
            <a:pPr marL="0" indent="0">
              <a:buNone/>
            </a:pPr>
            <a:r>
              <a:rPr lang="en-IE" dirty="0">
                <a:solidFill>
                  <a:srgbClr val="0000FF"/>
                </a:solidFill>
                <a:latin typeface="Consolas"/>
              </a:rPr>
              <a:t>float</a:t>
            </a:r>
            <a:r>
              <a:rPr lang="en-IE" dirty="0">
                <a:solidFill>
                  <a:prstClr val="black"/>
                </a:solidFill>
                <a:latin typeface="Consolas"/>
              </a:rPr>
              <a:t> </a:t>
            </a:r>
            <a:r>
              <a:rPr lang="en-IE" dirty="0" err="1">
                <a:solidFill>
                  <a:srgbClr val="000080"/>
                </a:solidFill>
                <a:latin typeface="Consolas"/>
              </a:rPr>
              <a:t>fadeHeight</a:t>
            </a:r>
            <a:r>
              <a:rPr lang="en-IE" dirty="0">
                <a:solidFill>
                  <a:prstClr val="black"/>
                </a:solidFill>
                <a:latin typeface="Consolas"/>
              </a:rPr>
              <a:t> = 5;</a:t>
            </a:r>
          </a:p>
          <a:p>
            <a:pPr marL="0" indent="0">
              <a:buNone/>
            </a:pPr>
            <a:endParaRPr lang="en-IE" dirty="0">
              <a:solidFill>
                <a:prstClr val="black"/>
              </a:solidFill>
              <a:latin typeface="Consolas"/>
            </a:endParaRPr>
          </a:p>
          <a:p>
            <a:pPr marL="0" indent="0">
              <a:buNone/>
            </a:pPr>
            <a:r>
              <a:rPr lang="en-IE" dirty="0" err="1">
                <a:solidFill>
                  <a:srgbClr val="000080"/>
                </a:solidFill>
                <a:latin typeface="Consolas"/>
              </a:rPr>
              <a:t>p</a:t>
            </a:r>
            <a:r>
              <a:rPr lang="en-IE" dirty="0" err="1">
                <a:solidFill>
                  <a:prstClr val="black"/>
                </a:solidFill>
                <a:latin typeface="Consolas"/>
              </a:rPr>
              <a:t>.</a:t>
            </a:r>
            <a:r>
              <a:rPr lang="en-IE" dirty="0" err="1">
                <a:solidFill>
                  <a:srgbClr val="000080"/>
                </a:solidFill>
                <a:latin typeface="Consolas"/>
              </a:rPr>
              <a:t>diffuse</a:t>
            </a:r>
            <a:r>
              <a:rPr lang="en-IE" dirty="0" err="1">
                <a:solidFill>
                  <a:prstClr val="black"/>
                </a:solidFill>
                <a:latin typeface="Consolas"/>
              </a:rPr>
              <a:t>.</a:t>
            </a:r>
            <a:r>
              <a:rPr lang="en-IE" dirty="0" err="1">
                <a:solidFill>
                  <a:srgbClr val="000080"/>
                </a:solidFill>
                <a:latin typeface="Consolas"/>
              </a:rPr>
              <a:t>a</a:t>
            </a:r>
            <a:r>
              <a:rPr lang="en-IE" dirty="0">
                <a:solidFill>
                  <a:prstClr val="black"/>
                </a:solidFill>
                <a:latin typeface="Consolas"/>
              </a:rPr>
              <a:t> = </a:t>
            </a:r>
            <a:r>
              <a:rPr lang="en-IE" dirty="0" err="1">
                <a:solidFill>
                  <a:srgbClr val="0000FF"/>
                </a:solidFill>
                <a:latin typeface="Consolas"/>
              </a:rPr>
              <a:t>glm</a:t>
            </a:r>
            <a:r>
              <a:rPr lang="en-IE" dirty="0">
                <a:solidFill>
                  <a:prstClr val="black"/>
                </a:solidFill>
                <a:latin typeface="Consolas"/>
              </a:rPr>
              <a:t>::</a:t>
            </a:r>
            <a:r>
              <a:rPr lang="en-IE" dirty="0">
                <a:solidFill>
                  <a:srgbClr val="880000"/>
                </a:solidFill>
                <a:latin typeface="Consolas"/>
              </a:rPr>
              <a:t>clamp</a:t>
            </a:r>
            <a:r>
              <a:rPr lang="en-IE" dirty="0">
                <a:solidFill>
                  <a:prstClr val="black"/>
                </a:solidFill>
                <a:latin typeface="Consolas"/>
              </a:rPr>
              <a:t>&lt;</a:t>
            </a:r>
            <a:r>
              <a:rPr lang="en-IE" dirty="0">
                <a:solidFill>
                  <a:srgbClr val="0000FF"/>
                </a:solidFill>
                <a:latin typeface="Consolas"/>
              </a:rPr>
              <a:t>float</a:t>
            </a:r>
            <a:r>
              <a:rPr lang="en-IE" dirty="0">
                <a:solidFill>
                  <a:prstClr val="black"/>
                </a:solidFill>
                <a:latin typeface="Consolas"/>
              </a:rPr>
              <a:t>&gt;(</a:t>
            </a:r>
            <a:r>
              <a:rPr lang="en-IE" dirty="0" err="1">
                <a:solidFill>
                  <a:srgbClr val="000080"/>
                </a:solidFill>
                <a:latin typeface="Consolas"/>
              </a:rPr>
              <a:t>p</a:t>
            </a:r>
            <a:r>
              <a:rPr lang="en-IE" dirty="0" err="1">
                <a:solidFill>
                  <a:prstClr val="black"/>
                </a:solidFill>
                <a:latin typeface="Consolas"/>
              </a:rPr>
              <a:t>.</a:t>
            </a:r>
            <a:r>
              <a:rPr lang="en-IE" dirty="0" err="1">
                <a:solidFill>
                  <a:srgbClr val="000080"/>
                </a:solidFill>
                <a:latin typeface="Consolas"/>
              </a:rPr>
              <a:t>position</a:t>
            </a:r>
            <a:r>
              <a:rPr lang="en-IE" dirty="0" err="1">
                <a:solidFill>
                  <a:prstClr val="black"/>
                </a:solidFill>
                <a:latin typeface="Consolas"/>
              </a:rPr>
              <a:t>.</a:t>
            </a:r>
            <a:r>
              <a:rPr lang="en-IE" dirty="0" err="1">
                <a:solidFill>
                  <a:srgbClr val="000080"/>
                </a:solidFill>
                <a:latin typeface="Consolas"/>
              </a:rPr>
              <a:t>y</a:t>
            </a:r>
            <a:r>
              <a:rPr lang="en-IE" dirty="0">
                <a:solidFill>
                  <a:prstClr val="black"/>
                </a:solidFill>
                <a:latin typeface="Consolas"/>
              </a:rPr>
              <a:t> / </a:t>
            </a:r>
            <a:r>
              <a:rPr lang="en-IE" dirty="0" err="1">
                <a:solidFill>
                  <a:srgbClr val="000080"/>
                </a:solidFill>
                <a:latin typeface="Consolas"/>
              </a:rPr>
              <a:t>fadeHeight</a:t>
            </a:r>
            <a:r>
              <a:rPr lang="en-IE" dirty="0">
                <a:solidFill>
                  <a:prstClr val="black"/>
                </a:solidFill>
                <a:latin typeface="Consolas"/>
              </a:rPr>
              <a:t>, 0.0f, 1.0f);</a:t>
            </a:r>
          </a:p>
          <a:p>
            <a:pPr marL="0" indent="0">
              <a:buNone/>
            </a:pPr>
            <a:r>
              <a:rPr lang="en-IE" dirty="0">
                <a:solidFill>
                  <a:srgbClr val="0000FF"/>
                </a:solidFill>
                <a:latin typeface="Consolas"/>
              </a:rPr>
              <a:t>if</a:t>
            </a:r>
            <a:r>
              <a:rPr lang="en-IE" dirty="0">
                <a:solidFill>
                  <a:prstClr val="black"/>
                </a:solidFill>
                <a:latin typeface="Consolas"/>
              </a:rPr>
              <a:t> (</a:t>
            </a:r>
            <a:r>
              <a:rPr lang="en-IE" dirty="0" err="1">
                <a:solidFill>
                  <a:srgbClr val="000080"/>
                </a:solidFill>
                <a:latin typeface="Consolas"/>
              </a:rPr>
              <a:t>p</a:t>
            </a:r>
            <a:r>
              <a:rPr lang="en-IE" dirty="0" err="1">
                <a:solidFill>
                  <a:prstClr val="black"/>
                </a:solidFill>
                <a:latin typeface="Consolas"/>
              </a:rPr>
              <a:t>.</a:t>
            </a:r>
            <a:r>
              <a:rPr lang="en-IE" dirty="0" err="1">
                <a:solidFill>
                  <a:srgbClr val="000080"/>
                </a:solidFill>
                <a:latin typeface="Consolas"/>
              </a:rPr>
              <a:t>position</a:t>
            </a:r>
            <a:r>
              <a:rPr lang="en-IE" dirty="0" err="1">
                <a:solidFill>
                  <a:prstClr val="black"/>
                </a:solidFill>
                <a:latin typeface="Consolas"/>
              </a:rPr>
              <a:t>.</a:t>
            </a:r>
            <a:r>
              <a:rPr lang="en-IE" dirty="0" err="1">
                <a:solidFill>
                  <a:srgbClr val="000080"/>
                </a:solidFill>
                <a:latin typeface="Consolas"/>
              </a:rPr>
              <a:t>y</a:t>
            </a:r>
            <a:r>
              <a:rPr lang="en-IE" dirty="0">
                <a:solidFill>
                  <a:prstClr val="black"/>
                </a:solidFill>
                <a:latin typeface="Consolas"/>
              </a:rPr>
              <a:t> &lt; 0)</a:t>
            </a:r>
          </a:p>
          <a:p>
            <a:pPr marL="0" indent="0">
              <a:buNone/>
            </a:pPr>
            <a:r>
              <a:rPr lang="en-IE" dirty="0">
                <a:solidFill>
                  <a:prstClr val="black"/>
                </a:solidFill>
                <a:latin typeface="Consolas"/>
              </a:rPr>
              <a:t>{</a:t>
            </a:r>
          </a:p>
          <a:p>
            <a:pPr marL="0" indent="0">
              <a:buNone/>
            </a:pPr>
            <a:r>
              <a:rPr lang="en-IE" dirty="0" err="1">
                <a:solidFill>
                  <a:srgbClr val="880000"/>
                </a:solidFill>
                <a:latin typeface="Consolas"/>
              </a:rPr>
              <a:t>InitParticle</a:t>
            </a:r>
            <a:r>
              <a:rPr lang="en-IE" dirty="0">
                <a:solidFill>
                  <a:prstClr val="black"/>
                </a:solidFill>
                <a:latin typeface="Consolas"/>
              </a:rPr>
              <a:t>(</a:t>
            </a:r>
            <a:r>
              <a:rPr lang="en-IE" dirty="0">
                <a:solidFill>
                  <a:srgbClr val="000080"/>
                </a:solidFill>
                <a:latin typeface="Consolas"/>
              </a:rPr>
              <a:t>p</a:t>
            </a:r>
            <a:r>
              <a:rPr lang="en-IE" dirty="0">
                <a:solidFill>
                  <a:prstClr val="black"/>
                </a:solidFill>
                <a:latin typeface="Consolas"/>
              </a:rPr>
              <a:t>);</a:t>
            </a:r>
          </a:p>
          <a:p>
            <a:pPr marL="0" indent="0">
              <a:buNone/>
            </a:pPr>
            <a:r>
              <a:rPr lang="en-IE" dirty="0">
                <a:solidFill>
                  <a:prstClr val="black"/>
                </a:solidFill>
                <a:latin typeface="Consolas"/>
              </a:rPr>
              <a:t>}</a:t>
            </a:r>
          </a:p>
          <a:p>
            <a:pPr marL="0" indent="0">
              <a:buNone/>
            </a:pPr>
            <a:r>
              <a:rPr lang="en-IE" dirty="0">
                <a:solidFill>
                  <a:prstClr val="black"/>
                </a:solidFill>
                <a:latin typeface="Consolas"/>
              </a:rPr>
              <a:t>}</a:t>
            </a:r>
          </a:p>
          <a:p>
            <a:endParaRPr lang="en-IE" dirty="0"/>
          </a:p>
        </p:txBody>
      </p:sp>
    </p:spTree>
    <p:extLst>
      <p:ext uri="{BB962C8B-B14F-4D97-AF65-F5344CB8AC3E}">
        <p14:creationId xmlns:p14="http://schemas.microsoft.com/office/powerpoint/2010/main" val="16218904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smtClean="0"/>
              <a:t>To use…</a:t>
            </a:r>
            <a:endParaRPr lang="en-IE" dirty="0"/>
          </a:p>
        </p:txBody>
      </p:sp>
      <p:sp>
        <p:nvSpPr>
          <p:cNvPr id="3" name="Content Placeholder 2"/>
          <p:cNvSpPr>
            <a:spLocks noGrp="1"/>
          </p:cNvSpPr>
          <p:nvPr>
            <p:ph idx="1"/>
          </p:nvPr>
        </p:nvSpPr>
        <p:spPr/>
        <p:txBody>
          <a:bodyPr/>
          <a:lstStyle/>
          <a:p>
            <a:pPr marL="0" indent="0">
              <a:buNone/>
            </a:pPr>
            <a:r>
              <a:rPr lang="en-IE" dirty="0">
                <a:solidFill>
                  <a:srgbClr val="000080"/>
                </a:solidFill>
                <a:latin typeface="Consolas"/>
              </a:rPr>
              <a:t>buddhaFountain0</a:t>
            </a:r>
            <a:r>
              <a:rPr lang="en-IE" dirty="0">
                <a:solidFill>
                  <a:prstClr val="black"/>
                </a:solidFill>
                <a:latin typeface="Consolas"/>
              </a:rPr>
              <a:t> = </a:t>
            </a:r>
            <a:r>
              <a:rPr lang="en-IE" dirty="0" err="1">
                <a:solidFill>
                  <a:srgbClr val="880000"/>
                </a:solidFill>
                <a:latin typeface="Consolas"/>
              </a:rPr>
              <a:t>make_shared</a:t>
            </a:r>
            <a:r>
              <a:rPr lang="en-IE" dirty="0">
                <a:solidFill>
                  <a:prstClr val="black"/>
                </a:solidFill>
                <a:latin typeface="Consolas"/>
              </a:rPr>
              <a:t>&lt;</a:t>
            </a:r>
            <a:r>
              <a:rPr lang="en-IE" dirty="0" err="1">
                <a:solidFill>
                  <a:srgbClr val="0000FF"/>
                </a:solidFill>
                <a:latin typeface="Consolas"/>
              </a:rPr>
              <a:t>FountainEffect</a:t>
            </a:r>
            <a:r>
              <a:rPr lang="en-IE" dirty="0">
                <a:solidFill>
                  <a:prstClr val="black"/>
                </a:solidFill>
                <a:latin typeface="Consolas"/>
              </a:rPr>
              <a:t>&gt;(500);</a:t>
            </a:r>
          </a:p>
          <a:p>
            <a:pPr marL="0" indent="0">
              <a:buNone/>
            </a:pPr>
            <a:r>
              <a:rPr lang="en-IE" dirty="0">
                <a:solidFill>
                  <a:srgbClr val="000080"/>
                </a:solidFill>
                <a:latin typeface="Consolas"/>
              </a:rPr>
              <a:t>buddhaFountain0</a:t>
            </a:r>
            <a:r>
              <a:rPr lang="en-IE" dirty="0">
                <a:solidFill>
                  <a:prstClr val="black"/>
                </a:solidFill>
                <a:latin typeface="Consolas"/>
              </a:rPr>
              <a:t>-&gt;</a:t>
            </a:r>
            <a:r>
              <a:rPr lang="en-IE" dirty="0">
                <a:solidFill>
                  <a:srgbClr val="000080"/>
                </a:solidFill>
                <a:latin typeface="Consolas"/>
              </a:rPr>
              <a:t>position</a:t>
            </a:r>
            <a:r>
              <a:rPr lang="en-IE" dirty="0">
                <a:solidFill>
                  <a:prstClr val="black"/>
                </a:solidFill>
                <a:latin typeface="Consolas"/>
              </a:rPr>
              <a:t> = </a:t>
            </a:r>
            <a:r>
              <a:rPr lang="en-IE" dirty="0" err="1">
                <a:solidFill>
                  <a:srgbClr val="0000FF"/>
                </a:solidFill>
                <a:latin typeface="Consolas"/>
              </a:rPr>
              <a:t>glm</a:t>
            </a:r>
            <a:r>
              <a:rPr lang="en-IE" dirty="0">
                <a:solidFill>
                  <a:prstClr val="black"/>
                </a:solidFill>
                <a:latin typeface="Consolas"/>
              </a:rPr>
              <a:t>::</a:t>
            </a:r>
            <a:r>
              <a:rPr lang="en-IE" dirty="0">
                <a:solidFill>
                  <a:srgbClr val="0000FF"/>
                </a:solidFill>
                <a:latin typeface="Consolas"/>
              </a:rPr>
              <a:t>vec3</a:t>
            </a:r>
            <a:r>
              <a:rPr lang="en-IE" dirty="0">
                <a:solidFill>
                  <a:prstClr val="black"/>
                </a:solidFill>
                <a:latin typeface="Consolas"/>
              </a:rPr>
              <a:t>(-30, 0, 0);</a:t>
            </a:r>
          </a:p>
          <a:p>
            <a:pPr marL="0" indent="0">
              <a:buNone/>
            </a:pPr>
            <a:r>
              <a:rPr lang="fr-FR" dirty="0">
                <a:solidFill>
                  <a:srgbClr val="000080"/>
                </a:solidFill>
                <a:latin typeface="Consolas"/>
              </a:rPr>
              <a:t>buddhaFountain0</a:t>
            </a:r>
            <a:r>
              <a:rPr lang="fr-FR" dirty="0">
                <a:solidFill>
                  <a:prstClr val="black"/>
                </a:solidFill>
                <a:latin typeface="Consolas"/>
              </a:rPr>
              <a:t>-&gt;</a:t>
            </a:r>
            <a:r>
              <a:rPr lang="fr-FR" dirty="0">
                <a:solidFill>
                  <a:srgbClr val="000080"/>
                </a:solidFill>
                <a:latin typeface="Consolas"/>
              </a:rPr>
              <a:t>diffuse</a:t>
            </a:r>
            <a:r>
              <a:rPr lang="fr-FR" dirty="0">
                <a:solidFill>
                  <a:prstClr val="black"/>
                </a:solidFill>
                <a:latin typeface="Consolas"/>
              </a:rPr>
              <a:t> = </a:t>
            </a:r>
            <a:r>
              <a:rPr lang="fr-FR" dirty="0" err="1">
                <a:solidFill>
                  <a:srgbClr val="0000FF"/>
                </a:solidFill>
                <a:latin typeface="Consolas"/>
              </a:rPr>
              <a:t>glm</a:t>
            </a:r>
            <a:r>
              <a:rPr lang="fr-FR" dirty="0">
                <a:solidFill>
                  <a:prstClr val="black"/>
                </a:solidFill>
                <a:latin typeface="Consolas"/>
              </a:rPr>
              <a:t>::</a:t>
            </a:r>
            <a:r>
              <a:rPr lang="fr-FR" dirty="0">
                <a:solidFill>
                  <a:srgbClr val="0000FF"/>
                </a:solidFill>
                <a:latin typeface="Consolas"/>
              </a:rPr>
              <a:t>vec3</a:t>
            </a:r>
            <a:r>
              <a:rPr lang="fr-FR" dirty="0">
                <a:solidFill>
                  <a:prstClr val="black"/>
                </a:solidFill>
                <a:latin typeface="Consolas"/>
              </a:rPr>
              <a:t>(1,1, 0);</a:t>
            </a:r>
          </a:p>
          <a:p>
            <a:pPr marL="0" indent="0">
              <a:buNone/>
            </a:pPr>
            <a:r>
              <a:rPr lang="en-IE" dirty="0">
                <a:solidFill>
                  <a:srgbClr val="880000"/>
                </a:solidFill>
                <a:latin typeface="Consolas"/>
              </a:rPr>
              <a:t>Attach</a:t>
            </a:r>
            <a:r>
              <a:rPr lang="en-IE" dirty="0">
                <a:solidFill>
                  <a:prstClr val="black"/>
                </a:solidFill>
                <a:latin typeface="Consolas"/>
              </a:rPr>
              <a:t>(</a:t>
            </a:r>
            <a:r>
              <a:rPr lang="en-IE" dirty="0">
                <a:solidFill>
                  <a:srgbClr val="000080"/>
                </a:solidFill>
                <a:latin typeface="Consolas"/>
              </a:rPr>
              <a:t>buddhaFountain0</a:t>
            </a:r>
            <a:r>
              <a:rPr lang="en-IE" dirty="0">
                <a:solidFill>
                  <a:prstClr val="black"/>
                </a:solidFill>
                <a:latin typeface="Consolas"/>
              </a:rPr>
              <a:t>);</a:t>
            </a:r>
          </a:p>
        </p:txBody>
      </p:sp>
    </p:spTree>
    <p:extLst>
      <p:ext uri="{BB962C8B-B14F-4D97-AF65-F5344CB8AC3E}">
        <p14:creationId xmlns:p14="http://schemas.microsoft.com/office/powerpoint/2010/main" val="1888975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To fake rotations</a:t>
            </a:r>
            <a:endParaRPr lang="en-IE" dirty="0"/>
          </a:p>
        </p:txBody>
      </p:sp>
      <p:sp>
        <p:nvSpPr>
          <p:cNvPr id="3" name="Content Placeholder 2"/>
          <p:cNvSpPr>
            <a:spLocks noGrp="1"/>
          </p:cNvSpPr>
          <p:nvPr>
            <p:ph idx="1"/>
          </p:nvPr>
        </p:nvSpPr>
        <p:spPr/>
        <p:txBody>
          <a:bodyPr>
            <a:normAutofit fontScale="92500" lnSpcReduction="20000"/>
          </a:bodyPr>
          <a:lstStyle/>
          <a:p>
            <a:r>
              <a:rPr lang="en-GB" dirty="0" smtClean="0"/>
              <a:t>Calculate a look vector from the velocity:</a:t>
            </a:r>
          </a:p>
          <a:p>
            <a:pPr marL="0" indent="0">
              <a:buNone/>
            </a:pPr>
            <a:r>
              <a:rPr lang="en-IE" dirty="0">
                <a:solidFill>
                  <a:srgbClr val="008000"/>
                </a:solidFill>
                <a:latin typeface="Consolas"/>
              </a:rPr>
              <a:t>// Check if the velocity length is &gt; epsilon and if so create the look vector from the velocity</a:t>
            </a:r>
            <a:endParaRPr lang="en-IE" dirty="0">
              <a:solidFill>
                <a:prstClr val="black"/>
              </a:solidFill>
              <a:latin typeface="Consolas"/>
            </a:endParaRPr>
          </a:p>
          <a:p>
            <a:pPr marL="0" indent="0">
              <a:buNone/>
            </a:pPr>
            <a:r>
              <a:rPr lang="en-IE" dirty="0">
                <a:solidFill>
                  <a:srgbClr val="0000FF"/>
                </a:solidFill>
                <a:latin typeface="Consolas"/>
              </a:rPr>
              <a:t>if</a:t>
            </a:r>
            <a:r>
              <a:rPr lang="en-IE" dirty="0">
                <a:solidFill>
                  <a:prstClr val="black"/>
                </a:solidFill>
                <a:latin typeface="Consolas"/>
              </a:rPr>
              <a:t> (</a:t>
            </a:r>
            <a:r>
              <a:rPr lang="en-IE" dirty="0" err="1">
                <a:solidFill>
                  <a:srgbClr val="0000FF"/>
                </a:solidFill>
                <a:latin typeface="Consolas"/>
              </a:rPr>
              <a:t>glm</a:t>
            </a:r>
            <a:r>
              <a:rPr lang="en-IE" dirty="0">
                <a:solidFill>
                  <a:prstClr val="black"/>
                </a:solidFill>
                <a:latin typeface="Consolas"/>
              </a:rPr>
              <a:t>::</a:t>
            </a:r>
            <a:r>
              <a:rPr lang="en-IE" dirty="0">
                <a:solidFill>
                  <a:srgbClr val="880000"/>
                </a:solidFill>
                <a:latin typeface="Consolas"/>
              </a:rPr>
              <a:t>length</a:t>
            </a:r>
            <a:r>
              <a:rPr lang="en-IE" dirty="0">
                <a:solidFill>
                  <a:prstClr val="black"/>
                </a:solidFill>
                <a:latin typeface="Consolas"/>
              </a:rPr>
              <a:t>(</a:t>
            </a:r>
            <a:r>
              <a:rPr lang="en-IE" dirty="0">
                <a:solidFill>
                  <a:srgbClr val="000080"/>
                </a:solidFill>
                <a:latin typeface="Consolas"/>
              </a:rPr>
              <a:t>ship1</a:t>
            </a:r>
            <a:r>
              <a:rPr lang="en-IE" dirty="0">
                <a:solidFill>
                  <a:prstClr val="black"/>
                </a:solidFill>
                <a:latin typeface="Consolas"/>
              </a:rPr>
              <a:t>-&gt;</a:t>
            </a:r>
            <a:r>
              <a:rPr lang="en-IE" dirty="0">
                <a:solidFill>
                  <a:srgbClr val="000080"/>
                </a:solidFill>
                <a:latin typeface="Consolas"/>
              </a:rPr>
              <a:t>velocity</a:t>
            </a:r>
            <a:r>
              <a:rPr lang="en-IE" dirty="0">
                <a:solidFill>
                  <a:prstClr val="black"/>
                </a:solidFill>
                <a:latin typeface="Consolas"/>
              </a:rPr>
              <a:t>) &gt; </a:t>
            </a:r>
            <a:r>
              <a:rPr lang="en-IE" dirty="0">
                <a:solidFill>
                  <a:srgbClr val="000080"/>
                </a:solidFill>
                <a:latin typeface="Consolas"/>
              </a:rPr>
              <a:t>epsilon</a:t>
            </a:r>
            <a:r>
              <a:rPr lang="en-IE" dirty="0">
                <a:solidFill>
                  <a:prstClr val="black"/>
                </a:solidFill>
                <a:latin typeface="Consolas"/>
              </a:rPr>
              <a:t>)</a:t>
            </a:r>
          </a:p>
          <a:p>
            <a:pPr marL="0" indent="0">
              <a:buNone/>
            </a:pPr>
            <a:r>
              <a:rPr lang="en-IE" dirty="0">
                <a:solidFill>
                  <a:prstClr val="black"/>
                </a:solidFill>
                <a:latin typeface="Consolas"/>
              </a:rPr>
              <a:t>{</a:t>
            </a:r>
          </a:p>
          <a:p>
            <a:pPr marL="0" indent="0">
              <a:buNone/>
            </a:pPr>
            <a:r>
              <a:rPr lang="en-IE" dirty="0" smtClean="0">
                <a:solidFill>
                  <a:srgbClr val="000080"/>
                </a:solidFill>
                <a:latin typeface="Consolas"/>
              </a:rPr>
              <a:t>	ship1</a:t>
            </a:r>
            <a:r>
              <a:rPr lang="en-IE" dirty="0" smtClean="0">
                <a:solidFill>
                  <a:prstClr val="black"/>
                </a:solidFill>
                <a:latin typeface="Consolas"/>
              </a:rPr>
              <a:t>-</a:t>
            </a:r>
            <a:r>
              <a:rPr lang="en-IE" dirty="0">
                <a:solidFill>
                  <a:prstClr val="black"/>
                </a:solidFill>
                <a:latin typeface="Consolas"/>
              </a:rPr>
              <a:t>&gt;</a:t>
            </a:r>
            <a:r>
              <a:rPr lang="en-IE" dirty="0">
                <a:solidFill>
                  <a:srgbClr val="000080"/>
                </a:solidFill>
                <a:latin typeface="Consolas"/>
              </a:rPr>
              <a:t>look</a:t>
            </a:r>
            <a:r>
              <a:rPr lang="en-IE" dirty="0">
                <a:solidFill>
                  <a:prstClr val="black"/>
                </a:solidFill>
                <a:latin typeface="Consolas"/>
              </a:rPr>
              <a:t> = </a:t>
            </a:r>
            <a:r>
              <a:rPr lang="en-IE" dirty="0" err="1">
                <a:solidFill>
                  <a:srgbClr val="0000FF"/>
                </a:solidFill>
                <a:latin typeface="Consolas"/>
              </a:rPr>
              <a:t>glm</a:t>
            </a:r>
            <a:r>
              <a:rPr lang="en-IE" dirty="0">
                <a:solidFill>
                  <a:prstClr val="black"/>
                </a:solidFill>
                <a:latin typeface="Consolas"/>
              </a:rPr>
              <a:t>::</a:t>
            </a:r>
            <a:r>
              <a:rPr lang="en-IE" dirty="0">
                <a:solidFill>
                  <a:srgbClr val="880000"/>
                </a:solidFill>
                <a:latin typeface="Consolas"/>
              </a:rPr>
              <a:t>normalize</a:t>
            </a:r>
            <a:r>
              <a:rPr lang="en-IE" dirty="0">
                <a:solidFill>
                  <a:prstClr val="black"/>
                </a:solidFill>
                <a:latin typeface="Consolas"/>
              </a:rPr>
              <a:t>(</a:t>
            </a:r>
            <a:r>
              <a:rPr lang="en-IE" dirty="0">
                <a:solidFill>
                  <a:srgbClr val="000080"/>
                </a:solidFill>
                <a:latin typeface="Consolas"/>
              </a:rPr>
              <a:t>ship1</a:t>
            </a:r>
            <a:r>
              <a:rPr lang="en-IE" dirty="0">
                <a:solidFill>
                  <a:prstClr val="black"/>
                </a:solidFill>
                <a:latin typeface="Consolas"/>
              </a:rPr>
              <a:t>-&gt;</a:t>
            </a:r>
            <a:r>
              <a:rPr lang="en-IE" dirty="0">
                <a:solidFill>
                  <a:srgbClr val="000080"/>
                </a:solidFill>
                <a:latin typeface="Consolas"/>
              </a:rPr>
              <a:t>velocity</a:t>
            </a:r>
            <a:r>
              <a:rPr lang="en-IE" dirty="0">
                <a:solidFill>
                  <a:prstClr val="black"/>
                </a:solidFill>
                <a:latin typeface="Consolas"/>
              </a:rPr>
              <a:t>);</a:t>
            </a:r>
          </a:p>
          <a:p>
            <a:pPr marL="0" indent="0">
              <a:buNone/>
            </a:pPr>
            <a:r>
              <a:rPr lang="en-IE" dirty="0">
                <a:solidFill>
                  <a:prstClr val="black"/>
                </a:solidFill>
                <a:latin typeface="Consolas"/>
              </a:rPr>
              <a:t>}</a:t>
            </a:r>
          </a:p>
          <a:p>
            <a:endParaRPr lang="en-GB" dirty="0" smtClean="0"/>
          </a:p>
        </p:txBody>
      </p:sp>
    </p:spTree>
    <p:extLst>
      <p:ext uri="{BB962C8B-B14F-4D97-AF65-F5344CB8AC3E}">
        <p14:creationId xmlns:p14="http://schemas.microsoft.com/office/powerpoint/2010/main" val="181089468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smtClean="0"/>
              <a:t>SnowEffect</a:t>
            </a:r>
            <a:endParaRPr lang="en-IE" dirty="0"/>
          </a:p>
        </p:txBody>
      </p:sp>
      <p:sp>
        <p:nvSpPr>
          <p:cNvPr id="3" name="Content Placeholder 2"/>
          <p:cNvSpPr>
            <a:spLocks noGrp="1"/>
          </p:cNvSpPr>
          <p:nvPr>
            <p:ph idx="1"/>
          </p:nvPr>
        </p:nvSpPr>
        <p:spPr/>
        <p:txBody>
          <a:bodyPr/>
          <a:lstStyle/>
          <a:p>
            <a:r>
              <a:rPr lang="en-GB" dirty="0" smtClean="0"/>
              <a:t>A subclass of </a:t>
            </a:r>
            <a:r>
              <a:rPr lang="en-GB" dirty="0" err="1" smtClean="0"/>
              <a:t>ParticleEffect</a:t>
            </a:r>
            <a:endParaRPr lang="en-GB" dirty="0" smtClean="0"/>
          </a:p>
          <a:p>
            <a:r>
              <a:rPr lang="en-GB" dirty="0" smtClean="0"/>
              <a:t>Emits particles that start at a random X and Z location, but </a:t>
            </a:r>
            <a:r>
              <a:rPr lang="en-GB" b="1" dirty="0" smtClean="0"/>
              <a:t>the same Y</a:t>
            </a:r>
            <a:endParaRPr lang="en-IE" b="1" dirty="0" smtClean="0"/>
          </a:p>
          <a:p>
            <a:r>
              <a:rPr lang="en-IE" dirty="0" smtClean="0"/>
              <a:t>When a particle reaches the ground, it </a:t>
            </a:r>
            <a:r>
              <a:rPr lang="en-IE" dirty="0" err="1" smtClean="0"/>
              <a:t>respauns</a:t>
            </a:r>
            <a:endParaRPr lang="en-IE" dirty="0" smtClean="0"/>
          </a:p>
          <a:p>
            <a:r>
              <a:rPr lang="en-IE" dirty="0" smtClean="0"/>
              <a:t>Particle gets more transparent as it reaches the ground</a:t>
            </a:r>
            <a:endParaRPr lang="en-IE" dirty="0"/>
          </a:p>
        </p:txBody>
      </p:sp>
    </p:spTree>
    <p:extLst>
      <p:ext uri="{BB962C8B-B14F-4D97-AF65-F5344CB8AC3E}">
        <p14:creationId xmlns:p14="http://schemas.microsoft.com/office/powerpoint/2010/main" val="255649810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err="1" smtClean="0"/>
              <a:t>SnowEffect</a:t>
            </a:r>
            <a:endParaRPr lang="en-IE" dirty="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0625" y="1196752"/>
            <a:ext cx="6196161" cy="46355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7102816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err="1" smtClean="0"/>
              <a:t>InitParticle</a:t>
            </a:r>
            <a:endParaRPr lang="en-IE" dirty="0"/>
          </a:p>
        </p:txBody>
      </p:sp>
      <p:sp>
        <p:nvSpPr>
          <p:cNvPr id="3" name="Content Placeholder 2"/>
          <p:cNvSpPr>
            <a:spLocks noGrp="1"/>
          </p:cNvSpPr>
          <p:nvPr>
            <p:ph idx="1"/>
          </p:nvPr>
        </p:nvSpPr>
        <p:spPr/>
        <p:txBody>
          <a:bodyPr>
            <a:normAutofit fontScale="62500" lnSpcReduction="20000"/>
          </a:bodyPr>
          <a:lstStyle/>
          <a:p>
            <a:r>
              <a:rPr lang="en-IE" dirty="0">
                <a:solidFill>
                  <a:srgbClr val="0000FF"/>
                </a:solidFill>
                <a:latin typeface="Consolas"/>
              </a:rPr>
              <a:t>float</a:t>
            </a:r>
            <a:r>
              <a:rPr lang="en-IE" dirty="0">
                <a:solidFill>
                  <a:prstClr val="black"/>
                </a:solidFill>
                <a:latin typeface="Consolas"/>
              </a:rPr>
              <a:t> </a:t>
            </a:r>
            <a:r>
              <a:rPr lang="en-IE" dirty="0">
                <a:solidFill>
                  <a:srgbClr val="000080"/>
                </a:solidFill>
                <a:latin typeface="Consolas"/>
              </a:rPr>
              <a:t>range</a:t>
            </a:r>
            <a:r>
              <a:rPr lang="en-IE" dirty="0">
                <a:solidFill>
                  <a:prstClr val="black"/>
                </a:solidFill>
                <a:latin typeface="Consolas"/>
              </a:rPr>
              <a:t> = 1000.0f;</a:t>
            </a:r>
          </a:p>
          <a:p>
            <a:r>
              <a:rPr lang="en-IE" dirty="0">
                <a:solidFill>
                  <a:srgbClr val="0000FF"/>
                </a:solidFill>
                <a:latin typeface="Consolas"/>
              </a:rPr>
              <a:t>float</a:t>
            </a:r>
            <a:r>
              <a:rPr lang="en-IE" dirty="0">
                <a:solidFill>
                  <a:prstClr val="black"/>
                </a:solidFill>
                <a:latin typeface="Consolas"/>
              </a:rPr>
              <a:t> </a:t>
            </a:r>
            <a:r>
              <a:rPr lang="en-IE" dirty="0">
                <a:solidFill>
                  <a:srgbClr val="000080"/>
                </a:solidFill>
                <a:latin typeface="Consolas"/>
              </a:rPr>
              <a:t>radius</a:t>
            </a:r>
            <a:r>
              <a:rPr lang="en-IE" dirty="0">
                <a:solidFill>
                  <a:prstClr val="black"/>
                </a:solidFill>
                <a:latin typeface="Consolas"/>
              </a:rPr>
              <a:t> = 0.1f;</a:t>
            </a:r>
          </a:p>
          <a:p>
            <a:r>
              <a:rPr lang="en-IE" dirty="0">
                <a:solidFill>
                  <a:srgbClr val="008000"/>
                </a:solidFill>
                <a:latin typeface="Consolas"/>
              </a:rPr>
              <a:t>// Give the particle a random X and Z, but fixed Y</a:t>
            </a:r>
            <a:endParaRPr lang="en-IE" dirty="0">
              <a:solidFill>
                <a:prstClr val="black"/>
              </a:solidFill>
              <a:latin typeface="Consolas"/>
            </a:endParaRPr>
          </a:p>
          <a:p>
            <a:r>
              <a:rPr lang="en-IE" dirty="0" err="1">
                <a:solidFill>
                  <a:srgbClr val="000080"/>
                </a:solidFill>
                <a:latin typeface="Consolas"/>
              </a:rPr>
              <a:t>p</a:t>
            </a:r>
            <a:r>
              <a:rPr lang="en-IE" dirty="0" err="1">
                <a:solidFill>
                  <a:prstClr val="black"/>
                </a:solidFill>
                <a:latin typeface="Consolas"/>
              </a:rPr>
              <a:t>.</a:t>
            </a:r>
            <a:r>
              <a:rPr lang="en-IE" dirty="0" err="1">
                <a:solidFill>
                  <a:srgbClr val="000080"/>
                </a:solidFill>
                <a:latin typeface="Consolas"/>
              </a:rPr>
              <a:t>position</a:t>
            </a:r>
            <a:r>
              <a:rPr lang="en-IE" dirty="0">
                <a:solidFill>
                  <a:prstClr val="black"/>
                </a:solidFill>
                <a:latin typeface="Consolas"/>
              </a:rPr>
              <a:t> = </a:t>
            </a:r>
            <a:r>
              <a:rPr lang="en-IE" dirty="0" err="1">
                <a:solidFill>
                  <a:srgbClr val="0000FF"/>
                </a:solidFill>
                <a:latin typeface="Consolas"/>
              </a:rPr>
              <a:t>glm</a:t>
            </a:r>
            <a:r>
              <a:rPr lang="en-IE" dirty="0">
                <a:solidFill>
                  <a:prstClr val="black"/>
                </a:solidFill>
                <a:latin typeface="Consolas"/>
              </a:rPr>
              <a:t>::</a:t>
            </a:r>
            <a:r>
              <a:rPr lang="en-IE" dirty="0">
                <a:solidFill>
                  <a:srgbClr val="0000FF"/>
                </a:solidFill>
                <a:latin typeface="Consolas"/>
              </a:rPr>
              <a:t>vec3</a:t>
            </a:r>
            <a:r>
              <a:rPr lang="en-IE" dirty="0">
                <a:solidFill>
                  <a:prstClr val="black"/>
                </a:solidFill>
                <a:latin typeface="Consolas"/>
              </a:rPr>
              <a:t>(</a:t>
            </a:r>
            <a:r>
              <a:rPr lang="en-IE" dirty="0" err="1">
                <a:solidFill>
                  <a:srgbClr val="880000"/>
                </a:solidFill>
                <a:latin typeface="Consolas"/>
              </a:rPr>
              <a:t>RandomClamped</a:t>
            </a:r>
            <a:r>
              <a:rPr lang="en-IE" dirty="0">
                <a:solidFill>
                  <a:prstClr val="black"/>
                </a:solidFill>
                <a:latin typeface="Consolas"/>
              </a:rPr>
              <a:t>(-</a:t>
            </a:r>
            <a:r>
              <a:rPr lang="en-IE" dirty="0">
                <a:solidFill>
                  <a:srgbClr val="000080"/>
                </a:solidFill>
                <a:latin typeface="Consolas"/>
              </a:rPr>
              <a:t>range</a:t>
            </a:r>
            <a:r>
              <a:rPr lang="en-IE" dirty="0">
                <a:solidFill>
                  <a:prstClr val="black"/>
                </a:solidFill>
                <a:latin typeface="Consolas"/>
              </a:rPr>
              <a:t>, </a:t>
            </a:r>
            <a:r>
              <a:rPr lang="en-IE" dirty="0">
                <a:solidFill>
                  <a:srgbClr val="000080"/>
                </a:solidFill>
                <a:latin typeface="Consolas"/>
              </a:rPr>
              <a:t>range</a:t>
            </a:r>
            <a:r>
              <a:rPr lang="en-IE" dirty="0">
                <a:solidFill>
                  <a:prstClr val="black"/>
                </a:solidFill>
                <a:latin typeface="Consolas"/>
              </a:rPr>
              <a:t>), </a:t>
            </a:r>
            <a:r>
              <a:rPr lang="en-IE" dirty="0">
                <a:solidFill>
                  <a:srgbClr val="000080"/>
                </a:solidFill>
                <a:latin typeface="Consolas"/>
              </a:rPr>
              <a:t>range</a:t>
            </a:r>
            <a:r>
              <a:rPr lang="en-IE" dirty="0">
                <a:solidFill>
                  <a:prstClr val="black"/>
                </a:solidFill>
                <a:latin typeface="Consolas"/>
              </a:rPr>
              <a:t>, </a:t>
            </a:r>
            <a:r>
              <a:rPr lang="en-IE" dirty="0" err="1">
                <a:solidFill>
                  <a:srgbClr val="880000"/>
                </a:solidFill>
                <a:latin typeface="Consolas"/>
              </a:rPr>
              <a:t>RandomClamped</a:t>
            </a:r>
            <a:r>
              <a:rPr lang="en-IE" dirty="0">
                <a:solidFill>
                  <a:prstClr val="black"/>
                </a:solidFill>
                <a:latin typeface="Consolas"/>
              </a:rPr>
              <a:t>(-</a:t>
            </a:r>
            <a:r>
              <a:rPr lang="en-IE" dirty="0">
                <a:solidFill>
                  <a:srgbClr val="000080"/>
                </a:solidFill>
                <a:latin typeface="Consolas"/>
              </a:rPr>
              <a:t>range</a:t>
            </a:r>
            <a:r>
              <a:rPr lang="en-IE" dirty="0">
                <a:solidFill>
                  <a:prstClr val="black"/>
                </a:solidFill>
                <a:latin typeface="Consolas"/>
              </a:rPr>
              <a:t>, </a:t>
            </a:r>
            <a:r>
              <a:rPr lang="en-IE" dirty="0">
                <a:solidFill>
                  <a:srgbClr val="000080"/>
                </a:solidFill>
                <a:latin typeface="Consolas"/>
              </a:rPr>
              <a:t>range</a:t>
            </a:r>
            <a:r>
              <a:rPr lang="en-IE" dirty="0">
                <a:solidFill>
                  <a:prstClr val="black"/>
                </a:solidFill>
                <a:latin typeface="Consolas"/>
              </a:rPr>
              <a:t>));</a:t>
            </a:r>
          </a:p>
          <a:p>
            <a:r>
              <a:rPr lang="en-IE" dirty="0">
                <a:solidFill>
                  <a:srgbClr val="008000"/>
                </a:solidFill>
                <a:latin typeface="Consolas"/>
              </a:rPr>
              <a:t>// Give the particle a random down velocity</a:t>
            </a:r>
            <a:endParaRPr lang="en-IE" dirty="0">
              <a:solidFill>
                <a:prstClr val="black"/>
              </a:solidFill>
              <a:latin typeface="Consolas"/>
            </a:endParaRPr>
          </a:p>
          <a:p>
            <a:r>
              <a:rPr lang="en-IE" dirty="0" err="1">
                <a:solidFill>
                  <a:srgbClr val="000080"/>
                </a:solidFill>
                <a:latin typeface="Consolas"/>
              </a:rPr>
              <a:t>p</a:t>
            </a:r>
            <a:r>
              <a:rPr lang="en-IE" dirty="0" err="1">
                <a:solidFill>
                  <a:prstClr val="black"/>
                </a:solidFill>
                <a:latin typeface="Consolas"/>
              </a:rPr>
              <a:t>.</a:t>
            </a:r>
            <a:r>
              <a:rPr lang="en-IE" dirty="0" err="1">
                <a:solidFill>
                  <a:srgbClr val="000080"/>
                </a:solidFill>
                <a:latin typeface="Consolas"/>
              </a:rPr>
              <a:t>velocity</a:t>
            </a:r>
            <a:r>
              <a:rPr lang="en-IE" dirty="0">
                <a:solidFill>
                  <a:prstClr val="black"/>
                </a:solidFill>
                <a:latin typeface="Consolas"/>
              </a:rPr>
              <a:t> = </a:t>
            </a:r>
            <a:r>
              <a:rPr lang="en-IE" dirty="0" err="1">
                <a:solidFill>
                  <a:srgbClr val="0000FF"/>
                </a:solidFill>
                <a:latin typeface="Consolas"/>
              </a:rPr>
              <a:t>glm</a:t>
            </a:r>
            <a:r>
              <a:rPr lang="en-IE" dirty="0">
                <a:solidFill>
                  <a:prstClr val="black"/>
                </a:solidFill>
                <a:latin typeface="Consolas"/>
              </a:rPr>
              <a:t>::</a:t>
            </a:r>
            <a:r>
              <a:rPr lang="en-IE" dirty="0">
                <a:solidFill>
                  <a:srgbClr val="0000FF"/>
                </a:solidFill>
                <a:latin typeface="Consolas"/>
              </a:rPr>
              <a:t>vec3</a:t>
            </a:r>
            <a:r>
              <a:rPr lang="en-IE" dirty="0">
                <a:solidFill>
                  <a:prstClr val="black"/>
                </a:solidFill>
                <a:latin typeface="Consolas"/>
              </a:rPr>
              <a:t>(</a:t>
            </a:r>
            <a:r>
              <a:rPr lang="en-IE" dirty="0" err="1">
                <a:solidFill>
                  <a:srgbClr val="880000"/>
                </a:solidFill>
                <a:latin typeface="Consolas"/>
              </a:rPr>
              <a:t>RandomClamped</a:t>
            </a:r>
            <a:r>
              <a:rPr lang="en-IE" dirty="0">
                <a:solidFill>
                  <a:prstClr val="black"/>
                </a:solidFill>
                <a:latin typeface="Consolas"/>
              </a:rPr>
              <a:t>(-</a:t>
            </a:r>
            <a:r>
              <a:rPr lang="en-IE" dirty="0">
                <a:solidFill>
                  <a:srgbClr val="000080"/>
                </a:solidFill>
                <a:latin typeface="Consolas"/>
              </a:rPr>
              <a:t>radius</a:t>
            </a:r>
            <a:r>
              <a:rPr lang="en-IE" dirty="0">
                <a:solidFill>
                  <a:prstClr val="black"/>
                </a:solidFill>
                <a:latin typeface="Consolas"/>
              </a:rPr>
              <a:t>, </a:t>
            </a:r>
            <a:r>
              <a:rPr lang="en-IE" dirty="0">
                <a:solidFill>
                  <a:srgbClr val="000080"/>
                </a:solidFill>
                <a:latin typeface="Consolas"/>
              </a:rPr>
              <a:t>radius</a:t>
            </a:r>
            <a:r>
              <a:rPr lang="en-IE" dirty="0">
                <a:solidFill>
                  <a:prstClr val="black"/>
                </a:solidFill>
                <a:latin typeface="Consolas"/>
              </a:rPr>
              <a:t>), </a:t>
            </a:r>
            <a:r>
              <a:rPr lang="en-IE" dirty="0" err="1">
                <a:solidFill>
                  <a:srgbClr val="880000"/>
                </a:solidFill>
                <a:latin typeface="Consolas"/>
              </a:rPr>
              <a:t>RandomClamped</a:t>
            </a:r>
            <a:r>
              <a:rPr lang="en-IE" dirty="0">
                <a:solidFill>
                  <a:prstClr val="black"/>
                </a:solidFill>
                <a:latin typeface="Consolas"/>
              </a:rPr>
              <a:t>(- </a:t>
            </a:r>
            <a:r>
              <a:rPr lang="en-IE" dirty="0">
                <a:solidFill>
                  <a:srgbClr val="000080"/>
                </a:solidFill>
                <a:latin typeface="Consolas"/>
              </a:rPr>
              <a:t>radius</a:t>
            </a:r>
            <a:r>
              <a:rPr lang="en-IE" dirty="0">
                <a:solidFill>
                  <a:prstClr val="black"/>
                </a:solidFill>
                <a:latin typeface="Consolas"/>
              </a:rPr>
              <a:t>, -</a:t>
            </a:r>
            <a:r>
              <a:rPr lang="en-IE" dirty="0">
                <a:solidFill>
                  <a:srgbClr val="000080"/>
                </a:solidFill>
                <a:latin typeface="Consolas"/>
              </a:rPr>
              <a:t>radius</a:t>
            </a:r>
            <a:r>
              <a:rPr lang="en-IE" dirty="0">
                <a:solidFill>
                  <a:prstClr val="black"/>
                </a:solidFill>
                <a:latin typeface="Consolas"/>
              </a:rPr>
              <a:t> * 5.0f), </a:t>
            </a:r>
            <a:r>
              <a:rPr lang="en-IE" dirty="0" err="1">
                <a:solidFill>
                  <a:srgbClr val="880000"/>
                </a:solidFill>
                <a:latin typeface="Consolas"/>
              </a:rPr>
              <a:t>RandomClamped</a:t>
            </a:r>
            <a:r>
              <a:rPr lang="en-IE" dirty="0">
                <a:solidFill>
                  <a:prstClr val="black"/>
                </a:solidFill>
                <a:latin typeface="Consolas"/>
              </a:rPr>
              <a:t>(-</a:t>
            </a:r>
            <a:r>
              <a:rPr lang="en-IE" dirty="0">
                <a:solidFill>
                  <a:srgbClr val="000080"/>
                </a:solidFill>
                <a:latin typeface="Consolas"/>
              </a:rPr>
              <a:t>radius</a:t>
            </a:r>
            <a:r>
              <a:rPr lang="en-IE" dirty="0">
                <a:solidFill>
                  <a:prstClr val="black"/>
                </a:solidFill>
                <a:latin typeface="Consolas"/>
              </a:rPr>
              <a:t>, </a:t>
            </a:r>
            <a:r>
              <a:rPr lang="en-IE" dirty="0">
                <a:solidFill>
                  <a:srgbClr val="000080"/>
                </a:solidFill>
                <a:latin typeface="Consolas"/>
              </a:rPr>
              <a:t>radius</a:t>
            </a:r>
            <a:r>
              <a:rPr lang="en-IE" dirty="0">
                <a:solidFill>
                  <a:prstClr val="black"/>
                </a:solidFill>
                <a:latin typeface="Consolas"/>
              </a:rPr>
              <a:t>));</a:t>
            </a:r>
          </a:p>
          <a:p>
            <a:endParaRPr lang="en-IE" dirty="0">
              <a:solidFill>
                <a:prstClr val="black"/>
              </a:solidFill>
              <a:latin typeface="Consolas"/>
            </a:endParaRPr>
          </a:p>
          <a:p>
            <a:r>
              <a:rPr lang="en-IE" dirty="0">
                <a:solidFill>
                  <a:srgbClr val="008000"/>
                </a:solidFill>
                <a:latin typeface="Consolas"/>
              </a:rPr>
              <a:t>// White colour</a:t>
            </a:r>
            <a:endParaRPr lang="en-IE" dirty="0">
              <a:solidFill>
                <a:prstClr val="black"/>
              </a:solidFill>
              <a:latin typeface="Consolas"/>
            </a:endParaRPr>
          </a:p>
          <a:p>
            <a:r>
              <a:rPr lang="en-IE" dirty="0" err="1">
                <a:solidFill>
                  <a:srgbClr val="000080"/>
                </a:solidFill>
                <a:latin typeface="Consolas"/>
              </a:rPr>
              <a:t>p</a:t>
            </a:r>
            <a:r>
              <a:rPr lang="en-IE" dirty="0" err="1">
                <a:solidFill>
                  <a:prstClr val="black"/>
                </a:solidFill>
                <a:latin typeface="Consolas"/>
              </a:rPr>
              <a:t>.</a:t>
            </a:r>
            <a:r>
              <a:rPr lang="en-IE" dirty="0" err="1">
                <a:solidFill>
                  <a:srgbClr val="000080"/>
                </a:solidFill>
                <a:latin typeface="Consolas"/>
              </a:rPr>
              <a:t>diffuse</a:t>
            </a:r>
            <a:r>
              <a:rPr lang="en-IE" dirty="0">
                <a:solidFill>
                  <a:prstClr val="black"/>
                </a:solidFill>
                <a:latin typeface="Consolas"/>
              </a:rPr>
              <a:t> = </a:t>
            </a:r>
            <a:r>
              <a:rPr lang="en-IE" dirty="0" err="1">
                <a:solidFill>
                  <a:srgbClr val="0000FF"/>
                </a:solidFill>
                <a:latin typeface="Consolas"/>
              </a:rPr>
              <a:t>glm</a:t>
            </a:r>
            <a:r>
              <a:rPr lang="en-IE" dirty="0">
                <a:solidFill>
                  <a:prstClr val="black"/>
                </a:solidFill>
                <a:latin typeface="Consolas"/>
              </a:rPr>
              <a:t>::</a:t>
            </a:r>
            <a:r>
              <a:rPr lang="en-IE" dirty="0">
                <a:solidFill>
                  <a:srgbClr val="0000FF"/>
                </a:solidFill>
                <a:latin typeface="Consolas"/>
              </a:rPr>
              <a:t>vec4</a:t>
            </a:r>
            <a:r>
              <a:rPr lang="en-IE" dirty="0">
                <a:solidFill>
                  <a:prstClr val="black"/>
                </a:solidFill>
                <a:latin typeface="Consolas"/>
              </a:rPr>
              <a:t>(1,1,1,1);</a:t>
            </a:r>
          </a:p>
          <a:p>
            <a:r>
              <a:rPr lang="en-IE" dirty="0" err="1">
                <a:solidFill>
                  <a:srgbClr val="000080"/>
                </a:solidFill>
                <a:latin typeface="Consolas"/>
              </a:rPr>
              <a:t>p</a:t>
            </a:r>
            <a:r>
              <a:rPr lang="en-IE" dirty="0" err="1">
                <a:solidFill>
                  <a:prstClr val="black"/>
                </a:solidFill>
                <a:latin typeface="Consolas"/>
              </a:rPr>
              <a:t>.</a:t>
            </a:r>
            <a:r>
              <a:rPr lang="en-IE" dirty="0" err="1">
                <a:solidFill>
                  <a:srgbClr val="000080"/>
                </a:solidFill>
                <a:latin typeface="Consolas"/>
              </a:rPr>
              <a:t>age</a:t>
            </a:r>
            <a:r>
              <a:rPr lang="en-IE" dirty="0">
                <a:solidFill>
                  <a:prstClr val="black"/>
                </a:solidFill>
                <a:latin typeface="Consolas"/>
              </a:rPr>
              <a:t> = 0;</a:t>
            </a:r>
          </a:p>
          <a:p>
            <a:r>
              <a:rPr lang="en-IE" dirty="0" err="1">
                <a:solidFill>
                  <a:srgbClr val="000080"/>
                </a:solidFill>
                <a:latin typeface="Consolas"/>
              </a:rPr>
              <a:t>p</a:t>
            </a:r>
            <a:r>
              <a:rPr lang="en-IE" dirty="0" err="1">
                <a:solidFill>
                  <a:prstClr val="black"/>
                </a:solidFill>
                <a:latin typeface="Consolas"/>
              </a:rPr>
              <a:t>.</a:t>
            </a:r>
            <a:r>
              <a:rPr lang="en-IE" dirty="0" err="1">
                <a:solidFill>
                  <a:srgbClr val="000080"/>
                </a:solidFill>
                <a:latin typeface="Consolas"/>
              </a:rPr>
              <a:t>alive</a:t>
            </a:r>
            <a:r>
              <a:rPr lang="en-IE" dirty="0">
                <a:solidFill>
                  <a:prstClr val="black"/>
                </a:solidFill>
                <a:latin typeface="Consolas"/>
              </a:rPr>
              <a:t> = </a:t>
            </a:r>
            <a:r>
              <a:rPr lang="en-IE" dirty="0">
                <a:solidFill>
                  <a:srgbClr val="0000FF"/>
                </a:solidFill>
                <a:latin typeface="Consolas"/>
              </a:rPr>
              <a:t>true</a:t>
            </a:r>
            <a:r>
              <a:rPr lang="en-IE" dirty="0">
                <a:solidFill>
                  <a:prstClr val="black"/>
                </a:solidFill>
                <a:latin typeface="Consolas"/>
              </a:rPr>
              <a:t>;</a:t>
            </a:r>
          </a:p>
          <a:p>
            <a:r>
              <a:rPr lang="en-IE" dirty="0" err="1">
                <a:solidFill>
                  <a:srgbClr val="000080"/>
                </a:solidFill>
                <a:latin typeface="Consolas"/>
              </a:rPr>
              <a:t>p</a:t>
            </a:r>
            <a:r>
              <a:rPr lang="en-IE" dirty="0" err="1">
                <a:solidFill>
                  <a:prstClr val="black"/>
                </a:solidFill>
                <a:latin typeface="Consolas"/>
              </a:rPr>
              <a:t>.</a:t>
            </a:r>
            <a:r>
              <a:rPr lang="en-IE" dirty="0" err="1">
                <a:solidFill>
                  <a:srgbClr val="880000"/>
                </a:solidFill>
                <a:latin typeface="Consolas"/>
              </a:rPr>
              <a:t>size</a:t>
            </a:r>
            <a:r>
              <a:rPr lang="en-IE" dirty="0">
                <a:solidFill>
                  <a:prstClr val="black"/>
                </a:solidFill>
                <a:latin typeface="Consolas"/>
              </a:rPr>
              <a:t> = </a:t>
            </a:r>
            <a:r>
              <a:rPr lang="en-IE" dirty="0" err="1">
                <a:solidFill>
                  <a:srgbClr val="880000"/>
                </a:solidFill>
                <a:latin typeface="Consolas"/>
              </a:rPr>
              <a:t>RandomClamped</a:t>
            </a:r>
            <a:r>
              <a:rPr lang="en-IE" dirty="0">
                <a:solidFill>
                  <a:prstClr val="black"/>
                </a:solidFill>
                <a:latin typeface="Consolas"/>
              </a:rPr>
              <a:t>(500, 600);</a:t>
            </a:r>
          </a:p>
          <a:p>
            <a:endParaRPr lang="en-IE" dirty="0"/>
          </a:p>
        </p:txBody>
      </p:sp>
    </p:spTree>
    <p:extLst>
      <p:ext uri="{BB962C8B-B14F-4D97-AF65-F5344CB8AC3E}">
        <p14:creationId xmlns:p14="http://schemas.microsoft.com/office/powerpoint/2010/main" val="24269858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err="1" smtClean="0"/>
              <a:t>UpdateParticle</a:t>
            </a:r>
            <a:endParaRPr lang="en-IE" dirty="0"/>
          </a:p>
        </p:txBody>
      </p:sp>
      <p:sp>
        <p:nvSpPr>
          <p:cNvPr id="3" name="Content Placeholder 2"/>
          <p:cNvSpPr>
            <a:spLocks noGrp="1"/>
          </p:cNvSpPr>
          <p:nvPr>
            <p:ph idx="1"/>
          </p:nvPr>
        </p:nvSpPr>
        <p:spPr/>
        <p:txBody>
          <a:bodyPr>
            <a:normAutofit fontScale="47500" lnSpcReduction="20000"/>
          </a:bodyPr>
          <a:lstStyle/>
          <a:p>
            <a:pPr marL="0" indent="0">
              <a:buNone/>
            </a:pPr>
            <a:r>
              <a:rPr lang="en-IE" dirty="0">
                <a:solidFill>
                  <a:srgbClr val="0000FF"/>
                </a:solidFill>
                <a:latin typeface="Consolas"/>
              </a:rPr>
              <a:t>void</a:t>
            </a:r>
            <a:r>
              <a:rPr lang="en-IE" dirty="0">
                <a:solidFill>
                  <a:prstClr val="black"/>
                </a:solidFill>
                <a:latin typeface="Consolas"/>
              </a:rPr>
              <a:t> </a:t>
            </a:r>
            <a:r>
              <a:rPr lang="en-IE" dirty="0" err="1">
                <a:solidFill>
                  <a:srgbClr val="0000FF"/>
                </a:solidFill>
                <a:latin typeface="Consolas"/>
              </a:rPr>
              <a:t>SnowEffect</a:t>
            </a:r>
            <a:r>
              <a:rPr lang="en-IE" dirty="0">
                <a:solidFill>
                  <a:prstClr val="black"/>
                </a:solidFill>
                <a:latin typeface="Consolas"/>
              </a:rPr>
              <a:t>::</a:t>
            </a:r>
            <a:r>
              <a:rPr lang="en-IE" dirty="0" err="1">
                <a:solidFill>
                  <a:srgbClr val="880000"/>
                </a:solidFill>
                <a:latin typeface="Consolas"/>
              </a:rPr>
              <a:t>UpdateParticle</a:t>
            </a:r>
            <a:r>
              <a:rPr lang="en-IE" dirty="0">
                <a:solidFill>
                  <a:prstClr val="black"/>
                </a:solidFill>
                <a:latin typeface="Consolas"/>
              </a:rPr>
              <a:t>(</a:t>
            </a:r>
            <a:r>
              <a:rPr lang="en-IE" dirty="0">
                <a:solidFill>
                  <a:srgbClr val="0000FF"/>
                </a:solidFill>
                <a:latin typeface="Consolas"/>
              </a:rPr>
              <a:t>float</a:t>
            </a:r>
            <a:r>
              <a:rPr lang="en-IE" dirty="0">
                <a:solidFill>
                  <a:prstClr val="black"/>
                </a:solidFill>
                <a:latin typeface="Consolas"/>
              </a:rPr>
              <a:t> </a:t>
            </a:r>
            <a:r>
              <a:rPr lang="en-IE" dirty="0" err="1">
                <a:solidFill>
                  <a:srgbClr val="000080"/>
                </a:solidFill>
                <a:latin typeface="Consolas"/>
              </a:rPr>
              <a:t>timeDelta</a:t>
            </a:r>
            <a:r>
              <a:rPr lang="en-IE" dirty="0">
                <a:solidFill>
                  <a:prstClr val="black"/>
                </a:solidFill>
                <a:latin typeface="Consolas"/>
              </a:rPr>
              <a:t>, </a:t>
            </a:r>
            <a:r>
              <a:rPr lang="en-IE" dirty="0">
                <a:solidFill>
                  <a:srgbClr val="0000FF"/>
                </a:solidFill>
                <a:latin typeface="Consolas"/>
              </a:rPr>
              <a:t>Particle</a:t>
            </a:r>
            <a:r>
              <a:rPr lang="en-IE" dirty="0">
                <a:solidFill>
                  <a:prstClr val="black"/>
                </a:solidFill>
                <a:latin typeface="Consolas"/>
              </a:rPr>
              <a:t> &amp; </a:t>
            </a:r>
            <a:r>
              <a:rPr lang="en-IE" dirty="0">
                <a:solidFill>
                  <a:srgbClr val="000080"/>
                </a:solidFill>
                <a:latin typeface="Consolas"/>
              </a:rPr>
              <a:t>p</a:t>
            </a:r>
            <a:r>
              <a:rPr lang="en-IE" dirty="0">
                <a:solidFill>
                  <a:prstClr val="black"/>
                </a:solidFill>
                <a:latin typeface="Consolas"/>
              </a:rPr>
              <a:t>)</a:t>
            </a:r>
          </a:p>
          <a:p>
            <a:pPr marL="0" indent="0">
              <a:buNone/>
            </a:pPr>
            <a:r>
              <a:rPr lang="en-IE" dirty="0">
                <a:solidFill>
                  <a:prstClr val="black"/>
                </a:solidFill>
                <a:latin typeface="Consolas"/>
              </a:rPr>
              <a:t>{</a:t>
            </a:r>
          </a:p>
          <a:p>
            <a:pPr marL="0" indent="0">
              <a:buNone/>
            </a:pPr>
            <a:r>
              <a:rPr lang="en-IE" dirty="0">
                <a:solidFill>
                  <a:srgbClr val="0000FF"/>
                </a:solidFill>
                <a:latin typeface="Consolas"/>
              </a:rPr>
              <a:t>static</a:t>
            </a:r>
            <a:r>
              <a:rPr lang="en-IE" dirty="0">
                <a:solidFill>
                  <a:prstClr val="black"/>
                </a:solidFill>
                <a:latin typeface="Consolas"/>
              </a:rPr>
              <a:t> </a:t>
            </a:r>
            <a:r>
              <a:rPr lang="en-IE" dirty="0" err="1">
                <a:solidFill>
                  <a:srgbClr val="0000FF"/>
                </a:solidFill>
                <a:latin typeface="Consolas"/>
              </a:rPr>
              <a:t>glm</a:t>
            </a:r>
            <a:r>
              <a:rPr lang="en-IE" dirty="0">
                <a:solidFill>
                  <a:prstClr val="black"/>
                </a:solidFill>
                <a:latin typeface="Consolas"/>
              </a:rPr>
              <a:t>::</a:t>
            </a:r>
            <a:r>
              <a:rPr lang="en-IE" dirty="0">
                <a:solidFill>
                  <a:srgbClr val="0000FF"/>
                </a:solidFill>
                <a:latin typeface="Consolas"/>
              </a:rPr>
              <a:t>vec3</a:t>
            </a:r>
            <a:r>
              <a:rPr lang="en-IE" dirty="0">
                <a:solidFill>
                  <a:prstClr val="black"/>
                </a:solidFill>
                <a:latin typeface="Consolas"/>
              </a:rPr>
              <a:t> </a:t>
            </a:r>
            <a:r>
              <a:rPr lang="en-IE" dirty="0">
                <a:solidFill>
                  <a:srgbClr val="000080"/>
                </a:solidFill>
                <a:latin typeface="Consolas"/>
              </a:rPr>
              <a:t>gravity</a:t>
            </a:r>
            <a:r>
              <a:rPr lang="en-IE" dirty="0">
                <a:solidFill>
                  <a:prstClr val="black"/>
                </a:solidFill>
                <a:latin typeface="Consolas"/>
              </a:rPr>
              <a:t> = </a:t>
            </a:r>
            <a:r>
              <a:rPr lang="en-IE" dirty="0" err="1">
                <a:solidFill>
                  <a:srgbClr val="0000FF"/>
                </a:solidFill>
                <a:latin typeface="Consolas"/>
              </a:rPr>
              <a:t>glm</a:t>
            </a:r>
            <a:r>
              <a:rPr lang="en-IE" dirty="0">
                <a:solidFill>
                  <a:prstClr val="black"/>
                </a:solidFill>
                <a:latin typeface="Consolas"/>
              </a:rPr>
              <a:t>::</a:t>
            </a:r>
            <a:r>
              <a:rPr lang="en-IE" dirty="0">
                <a:solidFill>
                  <a:srgbClr val="0000FF"/>
                </a:solidFill>
                <a:latin typeface="Consolas"/>
              </a:rPr>
              <a:t>vec3</a:t>
            </a:r>
            <a:r>
              <a:rPr lang="en-IE" dirty="0">
                <a:solidFill>
                  <a:prstClr val="black"/>
                </a:solidFill>
                <a:latin typeface="Consolas"/>
              </a:rPr>
              <a:t>(0, -9.8, 0);</a:t>
            </a:r>
          </a:p>
          <a:p>
            <a:pPr marL="0" indent="0">
              <a:buNone/>
            </a:pPr>
            <a:endParaRPr lang="en-IE" dirty="0">
              <a:solidFill>
                <a:prstClr val="black"/>
              </a:solidFill>
              <a:latin typeface="Consolas"/>
            </a:endParaRPr>
          </a:p>
          <a:p>
            <a:pPr marL="0" indent="0">
              <a:buNone/>
            </a:pPr>
            <a:r>
              <a:rPr lang="en-IE" dirty="0" err="1">
                <a:solidFill>
                  <a:srgbClr val="000080"/>
                </a:solidFill>
                <a:latin typeface="Consolas"/>
              </a:rPr>
              <a:t>p</a:t>
            </a:r>
            <a:r>
              <a:rPr lang="en-IE" dirty="0" err="1">
                <a:solidFill>
                  <a:prstClr val="black"/>
                </a:solidFill>
                <a:latin typeface="Consolas"/>
              </a:rPr>
              <a:t>.</a:t>
            </a:r>
            <a:r>
              <a:rPr lang="en-IE" dirty="0" err="1">
                <a:solidFill>
                  <a:srgbClr val="000080"/>
                </a:solidFill>
                <a:latin typeface="Consolas"/>
              </a:rPr>
              <a:t>velocity</a:t>
            </a:r>
            <a:r>
              <a:rPr lang="en-IE" dirty="0">
                <a:solidFill>
                  <a:prstClr val="black"/>
                </a:solidFill>
                <a:latin typeface="Consolas"/>
              </a:rPr>
              <a:t> += </a:t>
            </a:r>
            <a:r>
              <a:rPr lang="en-IE" dirty="0">
                <a:solidFill>
                  <a:srgbClr val="000080"/>
                </a:solidFill>
                <a:latin typeface="Consolas"/>
              </a:rPr>
              <a:t>gravity</a:t>
            </a:r>
            <a:r>
              <a:rPr lang="en-IE" dirty="0">
                <a:solidFill>
                  <a:prstClr val="black"/>
                </a:solidFill>
                <a:latin typeface="Consolas"/>
              </a:rPr>
              <a:t> * </a:t>
            </a:r>
            <a:r>
              <a:rPr lang="en-IE" dirty="0" err="1">
                <a:solidFill>
                  <a:srgbClr val="000080"/>
                </a:solidFill>
                <a:latin typeface="Consolas"/>
              </a:rPr>
              <a:t>timeDelta</a:t>
            </a:r>
            <a:r>
              <a:rPr lang="en-IE" dirty="0">
                <a:solidFill>
                  <a:prstClr val="black"/>
                </a:solidFill>
                <a:latin typeface="Consolas"/>
              </a:rPr>
              <a:t>;</a:t>
            </a:r>
          </a:p>
          <a:p>
            <a:pPr marL="0" indent="0">
              <a:buNone/>
            </a:pPr>
            <a:r>
              <a:rPr lang="en-IE" dirty="0" err="1">
                <a:solidFill>
                  <a:srgbClr val="000080"/>
                </a:solidFill>
                <a:latin typeface="Consolas"/>
              </a:rPr>
              <a:t>p</a:t>
            </a:r>
            <a:r>
              <a:rPr lang="en-IE" dirty="0" err="1">
                <a:solidFill>
                  <a:prstClr val="black"/>
                </a:solidFill>
                <a:latin typeface="Consolas"/>
              </a:rPr>
              <a:t>.</a:t>
            </a:r>
            <a:r>
              <a:rPr lang="en-IE" dirty="0" err="1">
                <a:solidFill>
                  <a:srgbClr val="000080"/>
                </a:solidFill>
                <a:latin typeface="Consolas"/>
              </a:rPr>
              <a:t>position</a:t>
            </a:r>
            <a:r>
              <a:rPr lang="en-IE" dirty="0">
                <a:solidFill>
                  <a:prstClr val="black"/>
                </a:solidFill>
                <a:latin typeface="Consolas"/>
              </a:rPr>
              <a:t> += </a:t>
            </a:r>
            <a:r>
              <a:rPr lang="en-IE" dirty="0" err="1">
                <a:solidFill>
                  <a:srgbClr val="000080"/>
                </a:solidFill>
                <a:latin typeface="Consolas"/>
              </a:rPr>
              <a:t>p</a:t>
            </a:r>
            <a:r>
              <a:rPr lang="en-IE" dirty="0" err="1">
                <a:solidFill>
                  <a:prstClr val="black"/>
                </a:solidFill>
                <a:latin typeface="Consolas"/>
              </a:rPr>
              <a:t>.</a:t>
            </a:r>
            <a:r>
              <a:rPr lang="en-IE" dirty="0" err="1">
                <a:solidFill>
                  <a:srgbClr val="000080"/>
                </a:solidFill>
                <a:latin typeface="Consolas"/>
              </a:rPr>
              <a:t>velocity</a:t>
            </a:r>
            <a:r>
              <a:rPr lang="en-IE" dirty="0">
                <a:solidFill>
                  <a:prstClr val="black"/>
                </a:solidFill>
                <a:latin typeface="Consolas"/>
              </a:rPr>
              <a:t> * </a:t>
            </a:r>
            <a:r>
              <a:rPr lang="en-IE" dirty="0" err="1">
                <a:solidFill>
                  <a:srgbClr val="000080"/>
                </a:solidFill>
                <a:latin typeface="Consolas"/>
              </a:rPr>
              <a:t>timeDelta</a:t>
            </a:r>
            <a:r>
              <a:rPr lang="en-IE" dirty="0">
                <a:solidFill>
                  <a:prstClr val="black"/>
                </a:solidFill>
                <a:latin typeface="Consolas"/>
              </a:rPr>
              <a:t>;</a:t>
            </a:r>
          </a:p>
          <a:p>
            <a:pPr marL="0" indent="0">
              <a:buNone/>
            </a:pPr>
            <a:endParaRPr lang="en-IE" dirty="0">
              <a:solidFill>
                <a:prstClr val="black"/>
              </a:solidFill>
              <a:latin typeface="Consolas"/>
            </a:endParaRPr>
          </a:p>
          <a:p>
            <a:pPr marL="0" indent="0">
              <a:buNone/>
            </a:pPr>
            <a:r>
              <a:rPr lang="en-IE" dirty="0">
                <a:solidFill>
                  <a:srgbClr val="008000"/>
                </a:solidFill>
                <a:latin typeface="Consolas"/>
              </a:rPr>
              <a:t>// Fade the alpha as we approach the ground</a:t>
            </a:r>
            <a:endParaRPr lang="en-IE" dirty="0">
              <a:solidFill>
                <a:prstClr val="black"/>
              </a:solidFill>
              <a:latin typeface="Consolas"/>
            </a:endParaRPr>
          </a:p>
          <a:p>
            <a:pPr marL="0" indent="0">
              <a:buNone/>
            </a:pPr>
            <a:r>
              <a:rPr lang="en-IE" dirty="0">
                <a:solidFill>
                  <a:srgbClr val="0000FF"/>
                </a:solidFill>
                <a:latin typeface="Consolas"/>
              </a:rPr>
              <a:t>float</a:t>
            </a:r>
            <a:r>
              <a:rPr lang="en-IE" dirty="0">
                <a:solidFill>
                  <a:prstClr val="black"/>
                </a:solidFill>
                <a:latin typeface="Consolas"/>
              </a:rPr>
              <a:t> </a:t>
            </a:r>
            <a:r>
              <a:rPr lang="en-IE" dirty="0" err="1">
                <a:solidFill>
                  <a:srgbClr val="000080"/>
                </a:solidFill>
                <a:latin typeface="Consolas"/>
              </a:rPr>
              <a:t>fadeHeight</a:t>
            </a:r>
            <a:r>
              <a:rPr lang="en-IE" dirty="0">
                <a:solidFill>
                  <a:prstClr val="black"/>
                </a:solidFill>
                <a:latin typeface="Consolas"/>
              </a:rPr>
              <a:t> = 20;</a:t>
            </a:r>
          </a:p>
          <a:p>
            <a:pPr marL="0" indent="0">
              <a:buNone/>
            </a:pPr>
            <a:endParaRPr lang="en-IE" dirty="0">
              <a:solidFill>
                <a:prstClr val="black"/>
              </a:solidFill>
              <a:latin typeface="Consolas"/>
            </a:endParaRPr>
          </a:p>
          <a:p>
            <a:pPr marL="0" indent="0">
              <a:buNone/>
            </a:pPr>
            <a:r>
              <a:rPr lang="en-IE" dirty="0" err="1">
                <a:solidFill>
                  <a:srgbClr val="000080"/>
                </a:solidFill>
                <a:latin typeface="Consolas"/>
              </a:rPr>
              <a:t>p</a:t>
            </a:r>
            <a:r>
              <a:rPr lang="en-IE" dirty="0" err="1">
                <a:solidFill>
                  <a:prstClr val="black"/>
                </a:solidFill>
                <a:latin typeface="Consolas"/>
              </a:rPr>
              <a:t>.</a:t>
            </a:r>
            <a:r>
              <a:rPr lang="en-IE" dirty="0" err="1">
                <a:solidFill>
                  <a:srgbClr val="000080"/>
                </a:solidFill>
                <a:latin typeface="Consolas"/>
              </a:rPr>
              <a:t>diffuse</a:t>
            </a:r>
            <a:r>
              <a:rPr lang="en-IE" dirty="0" err="1">
                <a:solidFill>
                  <a:prstClr val="black"/>
                </a:solidFill>
                <a:latin typeface="Consolas"/>
              </a:rPr>
              <a:t>.</a:t>
            </a:r>
            <a:r>
              <a:rPr lang="en-IE" dirty="0" err="1">
                <a:solidFill>
                  <a:srgbClr val="000080"/>
                </a:solidFill>
                <a:latin typeface="Consolas"/>
              </a:rPr>
              <a:t>a</a:t>
            </a:r>
            <a:r>
              <a:rPr lang="en-IE" dirty="0">
                <a:solidFill>
                  <a:prstClr val="black"/>
                </a:solidFill>
                <a:latin typeface="Consolas"/>
              </a:rPr>
              <a:t> = </a:t>
            </a:r>
            <a:r>
              <a:rPr lang="en-IE" dirty="0" err="1">
                <a:solidFill>
                  <a:srgbClr val="0000FF"/>
                </a:solidFill>
                <a:latin typeface="Consolas"/>
              </a:rPr>
              <a:t>glm</a:t>
            </a:r>
            <a:r>
              <a:rPr lang="en-IE" dirty="0">
                <a:solidFill>
                  <a:prstClr val="black"/>
                </a:solidFill>
                <a:latin typeface="Consolas"/>
              </a:rPr>
              <a:t>::</a:t>
            </a:r>
            <a:r>
              <a:rPr lang="en-IE" dirty="0">
                <a:solidFill>
                  <a:srgbClr val="880000"/>
                </a:solidFill>
                <a:latin typeface="Consolas"/>
              </a:rPr>
              <a:t>clamp</a:t>
            </a:r>
            <a:r>
              <a:rPr lang="en-IE" dirty="0">
                <a:solidFill>
                  <a:prstClr val="black"/>
                </a:solidFill>
                <a:latin typeface="Consolas"/>
              </a:rPr>
              <a:t>&lt;</a:t>
            </a:r>
            <a:r>
              <a:rPr lang="en-IE" dirty="0">
                <a:solidFill>
                  <a:srgbClr val="0000FF"/>
                </a:solidFill>
                <a:latin typeface="Consolas"/>
              </a:rPr>
              <a:t>float</a:t>
            </a:r>
            <a:r>
              <a:rPr lang="en-IE" dirty="0">
                <a:solidFill>
                  <a:prstClr val="black"/>
                </a:solidFill>
                <a:latin typeface="Consolas"/>
              </a:rPr>
              <a:t>&gt;(</a:t>
            </a:r>
            <a:r>
              <a:rPr lang="en-IE" dirty="0" err="1">
                <a:solidFill>
                  <a:srgbClr val="000080"/>
                </a:solidFill>
                <a:latin typeface="Consolas"/>
              </a:rPr>
              <a:t>p</a:t>
            </a:r>
            <a:r>
              <a:rPr lang="en-IE" dirty="0" err="1">
                <a:solidFill>
                  <a:prstClr val="black"/>
                </a:solidFill>
                <a:latin typeface="Consolas"/>
              </a:rPr>
              <a:t>.</a:t>
            </a:r>
            <a:r>
              <a:rPr lang="en-IE" dirty="0" err="1">
                <a:solidFill>
                  <a:srgbClr val="000080"/>
                </a:solidFill>
                <a:latin typeface="Consolas"/>
              </a:rPr>
              <a:t>position</a:t>
            </a:r>
            <a:r>
              <a:rPr lang="en-IE" dirty="0" err="1">
                <a:solidFill>
                  <a:prstClr val="black"/>
                </a:solidFill>
                <a:latin typeface="Consolas"/>
              </a:rPr>
              <a:t>.</a:t>
            </a:r>
            <a:r>
              <a:rPr lang="en-IE" dirty="0" err="1">
                <a:solidFill>
                  <a:srgbClr val="000080"/>
                </a:solidFill>
                <a:latin typeface="Consolas"/>
              </a:rPr>
              <a:t>y</a:t>
            </a:r>
            <a:r>
              <a:rPr lang="en-IE" dirty="0">
                <a:solidFill>
                  <a:prstClr val="black"/>
                </a:solidFill>
                <a:latin typeface="Consolas"/>
              </a:rPr>
              <a:t> / </a:t>
            </a:r>
            <a:r>
              <a:rPr lang="en-IE" dirty="0" err="1">
                <a:solidFill>
                  <a:srgbClr val="000080"/>
                </a:solidFill>
                <a:latin typeface="Consolas"/>
              </a:rPr>
              <a:t>fadeHeight</a:t>
            </a:r>
            <a:r>
              <a:rPr lang="en-IE" dirty="0">
                <a:solidFill>
                  <a:prstClr val="black"/>
                </a:solidFill>
                <a:latin typeface="Consolas"/>
              </a:rPr>
              <a:t>, 0.0f, 1.0f);</a:t>
            </a:r>
          </a:p>
          <a:p>
            <a:pPr marL="0" indent="0">
              <a:buNone/>
            </a:pPr>
            <a:r>
              <a:rPr lang="en-IE" dirty="0">
                <a:solidFill>
                  <a:srgbClr val="0000FF"/>
                </a:solidFill>
                <a:latin typeface="Consolas"/>
              </a:rPr>
              <a:t>if</a:t>
            </a:r>
            <a:r>
              <a:rPr lang="en-IE" dirty="0">
                <a:solidFill>
                  <a:prstClr val="black"/>
                </a:solidFill>
                <a:latin typeface="Consolas"/>
              </a:rPr>
              <a:t> (</a:t>
            </a:r>
            <a:r>
              <a:rPr lang="en-IE" dirty="0" err="1">
                <a:solidFill>
                  <a:srgbClr val="000080"/>
                </a:solidFill>
                <a:latin typeface="Consolas"/>
              </a:rPr>
              <a:t>p</a:t>
            </a:r>
            <a:r>
              <a:rPr lang="en-IE" dirty="0" err="1">
                <a:solidFill>
                  <a:prstClr val="black"/>
                </a:solidFill>
                <a:latin typeface="Consolas"/>
              </a:rPr>
              <a:t>.</a:t>
            </a:r>
            <a:r>
              <a:rPr lang="en-IE" dirty="0" err="1">
                <a:solidFill>
                  <a:srgbClr val="000080"/>
                </a:solidFill>
                <a:latin typeface="Consolas"/>
              </a:rPr>
              <a:t>position</a:t>
            </a:r>
            <a:r>
              <a:rPr lang="en-IE" dirty="0" err="1">
                <a:solidFill>
                  <a:prstClr val="black"/>
                </a:solidFill>
                <a:latin typeface="Consolas"/>
              </a:rPr>
              <a:t>.</a:t>
            </a:r>
            <a:r>
              <a:rPr lang="en-IE" dirty="0" err="1">
                <a:solidFill>
                  <a:srgbClr val="000080"/>
                </a:solidFill>
                <a:latin typeface="Consolas"/>
              </a:rPr>
              <a:t>y</a:t>
            </a:r>
            <a:r>
              <a:rPr lang="en-IE" dirty="0">
                <a:solidFill>
                  <a:prstClr val="black"/>
                </a:solidFill>
                <a:latin typeface="Consolas"/>
              </a:rPr>
              <a:t> &lt; 0)</a:t>
            </a:r>
          </a:p>
          <a:p>
            <a:pPr marL="0" indent="0">
              <a:buNone/>
            </a:pPr>
            <a:r>
              <a:rPr lang="en-IE" dirty="0">
                <a:solidFill>
                  <a:prstClr val="black"/>
                </a:solidFill>
                <a:latin typeface="Consolas"/>
              </a:rPr>
              <a:t>{</a:t>
            </a:r>
          </a:p>
          <a:p>
            <a:pPr marL="0" indent="0">
              <a:buNone/>
            </a:pPr>
            <a:r>
              <a:rPr lang="en-IE" dirty="0" err="1">
                <a:solidFill>
                  <a:srgbClr val="880000"/>
                </a:solidFill>
                <a:latin typeface="Consolas"/>
              </a:rPr>
              <a:t>InitParticle</a:t>
            </a:r>
            <a:r>
              <a:rPr lang="en-IE" dirty="0">
                <a:solidFill>
                  <a:prstClr val="black"/>
                </a:solidFill>
                <a:latin typeface="Consolas"/>
              </a:rPr>
              <a:t>(</a:t>
            </a:r>
            <a:r>
              <a:rPr lang="en-IE" dirty="0">
                <a:solidFill>
                  <a:srgbClr val="000080"/>
                </a:solidFill>
                <a:latin typeface="Consolas"/>
              </a:rPr>
              <a:t>p</a:t>
            </a:r>
            <a:r>
              <a:rPr lang="en-IE" dirty="0">
                <a:solidFill>
                  <a:prstClr val="black"/>
                </a:solidFill>
                <a:latin typeface="Consolas"/>
              </a:rPr>
              <a:t>);</a:t>
            </a:r>
          </a:p>
          <a:p>
            <a:pPr marL="0" indent="0">
              <a:buNone/>
            </a:pPr>
            <a:r>
              <a:rPr lang="en-IE" dirty="0">
                <a:solidFill>
                  <a:prstClr val="black"/>
                </a:solidFill>
                <a:latin typeface="Consolas"/>
              </a:rPr>
              <a:t>}</a:t>
            </a:r>
          </a:p>
          <a:p>
            <a:pPr marL="0" indent="0">
              <a:buNone/>
            </a:pPr>
            <a:r>
              <a:rPr lang="en-IE" dirty="0">
                <a:solidFill>
                  <a:prstClr val="black"/>
                </a:solidFill>
                <a:latin typeface="Consolas"/>
              </a:rPr>
              <a:t>}</a:t>
            </a:r>
          </a:p>
          <a:p>
            <a:endParaRPr lang="en-IE" dirty="0"/>
          </a:p>
        </p:txBody>
      </p:sp>
    </p:spTree>
    <p:extLst>
      <p:ext uri="{BB962C8B-B14F-4D97-AF65-F5344CB8AC3E}">
        <p14:creationId xmlns:p14="http://schemas.microsoft.com/office/powerpoint/2010/main" val="165363423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smtClean="0"/>
              <a:t>The vertex shader</a:t>
            </a:r>
            <a:endParaRPr lang="en-IE" dirty="0"/>
          </a:p>
        </p:txBody>
      </p:sp>
      <p:sp>
        <p:nvSpPr>
          <p:cNvPr id="3" name="Content Placeholder 2"/>
          <p:cNvSpPr>
            <a:spLocks noGrp="1"/>
          </p:cNvSpPr>
          <p:nvPr>
            <p:ph idx="1"/>
          </p:nvPr>
        </p:nvSpPr>
        <p:spPr>
          <a:xfrm>
            <a:off x="457200" y="1600200"/>
            <a:ext cx="2890664" cy="4525963"/>
          </a:xfrm>
        </p:spPr>
        <p:txBody>
          <a:bodyPr>
            <a:normAutofit fontScale="40000" lnSpcReduction="20000"/>
          </a:bodyPr>
          <a:lstStyle/>
          <a:p>
            <a:pPr marL="0" indent="0">
              <a:buNone/>
            </a:pPr>
            <a:r>
              <a:rPr lang="en-IE" dirty="0"/>
              <a:t>#version 330 core</a:t>
            </a:r>
          </a:p>
          <a:p>
            <a:pPr marL="0" indent="0">
              <a:buNone/>
            </a:pPr>
            <a:endParaRPr lang="en-IE" dirty="0"/>
          </a:p>
          <a:p>
            <a:pPr marL="0" indent="0">
              <a:buNone/>
            </a:pPr>
            <a:r>
              <a:rPr lang="en-IE" dirty="0"/>
              <a:t>layout (location = 0) in vec3 </a:t>
            </a:r>
            <a:r>
              <a:rPr lang="en-IE" dirty="0" err="1"/>
              <a:t>v_coord</a:t>
            </a:r>
            <a:r>
              <a:rPr lang="en-IE" dirty="0"/>
              <a:t>;</a:t>
            </a:r>
          </a:p>
          <a:p>
            <a:pPr marL="0" indent="0">
              <a:buNone/>
            </a:pPr>
            <a:r>
              <a:rPr lang="en-IE" dirty="0"/>
              <a:t>layout (location = 1) in vec4 </a:t>
            </a:r>
            <a:r>
              <a:rPr lang="en-IE" dirty="0" err="1"/>
              <a:t>v_diffuse</a:t>
            </a:r>
            <a:r>
              <a:rPr lang="en-IE" dirty="0"/>
              <a:t>;</a:t>
            </a:r>
          </a:p>
          <a:p>
            <a:pPr marL="0" indent="0">
              <a:buNone/>
            </a:pPr>
            <a:r>
              <a:rPr lang="en-IE" dirty="0"/>
              <a:t>layout (location = 2) in float </a:t>
            </a:r>
            <a:r>
              <a:rPr lang="en-IE" dirty="0" err="1"/>
              <a:t>point_size</a:t>
            </a:r>
            <a:r>
              <a:rPr lang="en-IE" dirty="0"/>
              <a:t>;</a:t>
            </a:r>
          </a:p>
          <a:p>
            <a:pPr marL="0" indent="0">
              <a:buNone/>
            </a:pPr>
            <a:endParaRPr lang="en-IE" dirty="0"/>
          </a:p>
          <a:p>
            <a:pPr marL="0" indent="0">
              <a:buNone/>
            </a:pPr>
            <a:r>
              <a:rPr lang="da-DK" dirty="0"/>
              <a:t>uniform mat4 m, v, p; </a:t>
            </a:r>
          </a:p>
          <a:p>
            <a:pPr marL="0" indent="0">
              <a:buNone/>
            </a:pPr>
            <a:r>
              <a:rPr lang="en-IE" dirty="0"/>
              <a:t>out vec4 colour;</a:t>
            </a:r>
          </a:p>
          <a:p>
            <a:pPr marL="0" indent="0">
              <a:buNone/>
            </a:pPr>
            <a:endParaRPr lang="en-IE" dirty="0"/>
          </a:p>
          <a:p>
            <a:pPr marL="0" indent="0">
              <a:buNone/>
            </a:pPr>
            <a:r>
              <a:rPr lang="en-IE" dirty="0"/>
              <a:t>void main(){</a:t>
            </a:r>
          </a:p>
          <a:p>
            <a:pPr marL="0" indent="0">
              <a:buNone/>
            </a:pPr>
            <a:r>
              <a:rPr lang="en-IE" dirty="0"/>
              <a:t>mat4 VP = p * v;</a:t>
            </a:r>
          </a:p>
          <a:p>
            <a:pPr marL="0" indent="0">
              <a:buNone/>
            </a:pPr>
            <a:r>
              <a:rPr lang="en-IE" dirty="0" err="1"/>
              <a:t>gl_Position</a:t>
            </a:r>
            <a:r>
              <a:rPr lang="en-IE" dirty="0"/>
              <a:t> = VP * vec4(v_coord,1);</a:t>
            </a:r>
          </a:p>
          <a:p>
            <a:pPr marL="0" indent="0">
              <a:buNone/>
            </a:pPr>
            <a:r>
              <a:rPr lang="en-IE" dirty="0"/>
              <a:t>colour = </a:t>
            </a:r>
            <a:r>
              <a:rPr lang="en-IE" dirty="0" err="1"/>
              <a:t>v_diffuse</a:t>
            </a:r>
            <a:r>
              <a:rPr lang="en-IE" dirty="0"/>
              <a:t>;</a:t>
            </a:r>
          </a:p>
          <a:p>
            <a:pPr marL="0" indent="0">
              <a:buNone/>
            </a:pPr>
            <a:r>
              <a:rPr lang="en-IE" dirty="0"/>
              <a:t>//</a:t>
            </a:r>
            <a:r>
              <a:rPr lang="en-IE" dirty="0" err="1"/>
              <a:t>gl_PointSize</a:t>
            </a:r>
            <a:r>
              <a:rPr lang="en-IE" dirty="0"/>
              <a:t> = </a:t>
            </a:r>
            <a:r>
              <a:rPr lang="en-IE" dirty="0" err="1"/>
              <a:t>point_size</a:t>
            </a:r>
            <a:r>
              <a:rPr lang="en-IE" dirty="0"/>
              <a:t>;</a:t>
            </a:r>
          </a:p>
          <a:p>
            <a:pPr marL="0" indent="0">
              <a:buNone/>
            </a:pPr>
            <a:endParaRPr lang="en-IE" dirty="0"/>
          </a:p>
          <a:p>
            <a:pPr marL="0" indent="0">
              <a:buNone/>
            </a:pPr>
            <a:r>
              <a:rPr lang="en-IE" dirty="0"/>
              <a:t>// Calculate the distance to the camera</a:t>
            </a:r>
          </a:p>
          <a:p>
            <a:pPr marL="0" indent="0">
              <a:buNone/>
            </a:pPr>
            <a:r>
              <a:rPr lang="en-IE" dirty="0"/>
              <a:t>vec4 </a:t>
            </a:r>
            <a:r>
              <a:rPr lang="en-IE" dirty="0" err="1"/>
              <a:t>eyePos</a:t>
            </a:r>
            <a:r>
              <a:rPr lang="en-IE" dirty="0"/>
              <a:t> = v * vec4(v_coord,1);</a:t>
            </a:r>
          </a:p>
          <a:p>
            <a:pPr marL="0" indent="0">
              <a:buNone/>
            </a:pPr>
            <a:r>
              <a:rPr lang="en-IE" dirty="0"/>
              <a:t>float </a:t>
            </a:r>
            <a:r>
              <a:rPr lang="en-IE" dirty="0" err="1"/>
              <a:t>dist</a:t>
            </a:r>
            <a:r>
              <a:rPr lang="en-IE" dirty="0"/>
              <a:t> = length(vec3(</a:t>
            </a:r>
            <a:r>
              <a:rPr lang="en-IE" dirty="0" err="1"/>
              <a:t>eyePos</a:t>
            </a:r>
            <a:r>
              <a:rPr lang="en-IE" dirty="0"/>
              <a:t>));</a:t>
            </a:r>
          </a:p>
          <a:p>
            <a:pPr marL="0" indent="0">
              <a:buNone/>
            </a:pPr>
            <a:r>
              <a:rPr lang="en-IE" dirty="0" err="1"/>
              <a:t>gl_PointSize</a:t>
            </a:r>
            <a:r>
              <a:rPr lang="en-IE" dirty="0"/>
              <a:t> = </a:t>
            </a:r>
            <a:r>
              <a:rPr lang="en-IE" dirty="0" err="1"/>
              <a:t>point_size</a:t>
            </a:r>
            <a:r>
              <a:rPr lang="en-IE" dirty="0"/>
              <a:t> * (8.0 / </a:t>
            </a:r>
            <a:r>
              <a:rPr lang="en-IE" dirty="0" err="1"/>
              <a:t>dist</a:t>
            </a:r>
            <a:r>
              <a:rPr lang="en-IE" dirty="0"/>
              <a:t>);</a:t>
            </a:r>
          </a:p>
          <a:p>
            <a:pPr marL="0" indent="0">
              <a:buNone/>
            </a:pPr>
            <a:endParaRPr lang="en-IE" dirty="0"/>
          </a:p>
          <a:p>
            <a:pPr marL="0" indent="0">
              <a:buNone/>
            </a:pPr>
            <a:r>
              <a:rPr lang="en-IE" dirty="0"/>
              <a:t>}</a:t>
            </a:r>
          </a:p>
          <a:p>
            <a:endParaRPr lang="en-IE" dirty="0"/>
          </a:p>
        </p:txBody>
      </p:sp>
      <p:sp>
        <p:nvSpPr>
          <p:cNvPr id="4" name="Content Placeholder 2"/>
          <p:cNvSpPr txBox="1">
            <a:spLocks/>
          </p:cNvSpPr>
          <p:nvPr/>
        </p:nvSpPr>
        <p:spPr>
          <a:xfrm>
            <a:off x="3347864" y="1423317"/>
            <a:ext cx="5248200" cy="452596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IE" sz="1300" dirty="0" smtClean="0"/>
              <a:t>The </a:t>
            </a:r>
            <a:r>
              <a:rPr lang="en-IE" sz="1300" dirty="0"/>
              <a:t>version of OpenGL </a:t>
            </a:r>
          </a:p>
          <a:p>
            <a:pPr marL="0" indent="0">
              <a:buNone/>
            </a:pPr>
            <a:endParaRPr lang="en-IE" sz="1300" dirty="0"/>
          </a:p>
          <a:p>
            <a:r>
              <a:rPr lang="en-IE" sz="1300" dirty="0" smtClean="0"/>
              <a:t>These </a:t>
            </a:r>
            <a:r>
              <a:rPr lang="en-IE" sz="1300" dirty="0"/>
              <a:t>are three arrays. The shader will run once for each element of the arrays. Each run of the shader will get an array element to process. The arrays are all the same size </a:t>
            </a:r>
          </a:p>
          <a:p>
            <a:r>
              <a:rPr lang="en-IE" sz="1300" dirty="0" smtClean="0"/>
              <a:t>Uniforms </a:t>
            </a:r>
            <a:r>
              <a:rPr lang="en-IE" sz="1300" dirty="0"/>
              <a:t>are values that don’t change between </a:t>
            </a:r>
            <a:r>
              <a:rPr lang="en-IE" sz="1300" dirty="0" smtClean="0"/>
              <a:t>calls to the shader. In this case, the m, v and p matrices</a:t>
            </a:r>
            <a:endParaRPr lang="en-IE" sz="1300" dirty="0"/>
          </a:p>
          <a:p>
            <a:r>
              <a:rPr lang="en-IE" sz="1300" dirty="0" smtClean="0"/>
              <a:t>The shader outputs a colour value</a:t>
            </a:r>
          </a:p>
          <a:p>
            <a:endParaRPr lang="en-IE" sz="1300" dirty="0"/>
          </a:p>
          <a:p>
            <a:r>
              <a:rPr lang="en-IE" sz="1300" dirty="0" smtClean="0"/>
              <a:t>Calculate the VP matrix because the particles are already in world space</a:t>
            </a:r>
          </a:p>
          <a:p>
            <a:r>
              <a:rPr lang="en-IE" sz="1300" dirty="0" smtClean="0"/>
              <a:t>The position is the vertex position transformed by the VP matrices</a:t>
            </a:r>
          </a:p>
          <a:p>
            <a:r>
              <a:rPr lang="en-IE" sz="1300" dirty="0" smtClean="0"/>
              <a:t>We could just take the point size passed in, but better to scale the size based on distance from the camera</a:t>
            </a:r>
            <a:endParaRPr lang="en-IE" sz="1300" dirty="0"/>
          </a:p>
          <a:p>
            <a:pPr marL="0" indent="0">
              <a:buFont typeface="Arial" pitchFamily="34" charset="0"/>
              <a:buNone/>
            </a:pPr>
            <a:endParaRPr lang="en-IE" sz="1300" dirty="0" smtClean="0"/>
          </a:p>
          <a:p>
            <a:r>
              <a:rPr lang="en-IE" sz="1300" dirty="0" smtClean="0"/>
              <a:t>We can calculate the distance by transforming the vertex by the view matrix and getting the length, because in view space the camera is located at (0,0,0)</a:t>
            </a:r>
          </a:p>
        </p:txBody>
      </p:sp>
    </p:spTree>
    <p:extLst>
      <p:ext uri="{BB962C8B-B14F-4D97-AF65-F5344CB8AC3E}">
        <p14:creationId xmlns:p14="http://schemas.microsoft.com/office/powerpoint/2010/main" val="303959677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smtClean="0"/>
              <a:t>The fragment shader</a:t>
            </a:r>
            <a:endParaRPr lang="en-IE" dirty="0"/>
          </a:p>
        </p:txBody>
      </p:sp>
      <p:sp>
        <p:nvSpPr>
          <p:cNvPr id="3" name="Content Placeholder 2"/>
          <p:cNvSpPr>
            <a:spLocks noGrp="1"/>
          </p:cNvSpPr>
          <p:nvPr>
            <p:ph idx="1"/>
          </p:nvPr>
        </p:nvSpPr>
        <p:spPr/>
        <p:txBody>
          <a:bodyPr>
            <a:normAutofit fontScale="92500" lnSpcReduction="20000"/>
          </a:bodyPr>
          <a:lstStyle/>
          <a:p>
            <a:pPr marL="0" indent="0">
              <a:buNone/>
            </a:pPr>
            <a:r>
              <a:rPr lang="en-IE" dirty="0"/>
              <a:t>#version 330 core</a:t>
            </a:r>
          </a:p>
          <a:p>
            <a:pPr marL="0" indent="0">
              <a:buNone/>
            </a:pPr>
            <a:r>
              <a:rPr lang="en-IE" dirty="0"/>
              <a:t> </a:t>
            </a:r>
          </a:p>
          <a:p>
            <a:pPr marL="0" indent="0">
              <a:buNone/>
            </a:pPr>
            <a:r>
              <a:rPr lang="en-IE" dirty="0"/>
              <a:t>uniform sampler2D </a:t>
            </a:r>
            <a:r>
              <a:rPr lang="en-IE" dirty="0" err="1"/>
              <a:t>myTextureSampler</a:t>
            </a:r>
            <a:r>
              <a:rPr lang="en-IE" dirty="0"/>
              <a:t>;</a:t>
            </a:r>
          </a:p>
          <a:p>
            <a:pPr marL="0" indent="0">
              <a:buNone/>
            </a:pPr>
            <a:r>
              <a:rPr lang="en-IE" dirty="0"/>
              <a:t>in vec4 colour;</a:t>
            </a:r>
          </a:p>
          <a:p>
            <a:pPr marL="0" indent="0">
              <a:buNone/>
            </a:pPr>
            <a:endParaRPr lang="en-IE" dirty="0"/>
          </a:p>
          <a:p>
            <a:pPr marL="0" indent="0">
              <a:buNone/>
            </a:pPr>
            <a:r>
              <a:rPr lang="en-IE" dirty="0"/>
              <a:t>void main(void) </a:t>
            </a:r>
          </a:p>
          <a:p>
            <a:pPr marL="0" indent="0">
              <a:buNone/>
            </a:pPr>
            <a:r>
              <a:rPr lang="en-IE" dirty="0"/>
              <a:t>{</a:t>
            </a:r>
          </a:p>
          <a:p>
            <a:pPr marL="0" indent="0">
              <a:buNone/>
            </a:pPr>
            <a:r>
              <a:rPr lang="en-IE" dirty="0" err="1"/>
              <a:t>gl_FragColor</a:t>
            </a:r>
            <a:r>
              <a:rPr lang="en-IE" dirty="0"/>
              <a:t> = texture2D(</a:t>
            </a:r>
            <a:r>
              <a:rPr lang="en-IE" dirty="0" err="1"/>
              <a:t>myTextureSampler</a:t>
            </a:r>
            <a:r>
              <a:rPr lang="en-IE" dirty="0"/>
              <a:t>, </a:t>
            </a:r>
            <a:r>
              <a:rPr lang="en-IE" dirty="0" err="1"/>
              <a:t>gl_PointCoord</a:t>
            </a:r>
            <a:r>
              <a:rPr lang="en-IE" dirty="0"/>
              <a:t>) * colour;</a:t>
            </a:r>
          </a:p>
          <a:p>
            <a:pPr marL="0" indent="0">
              <a:buNone/>
            </a:pPr>
            <a:r>
              <a:rPr lang="en-IE" dirty="0"/>
              <a:t>}</a:t>
            </a:r>
          </a:p>
          <a:p>
            <a:endParaRPr lang="en-IE" dirty="0"/>
          </a:p>
        </p:txBody>
      </p:sp>
      <p:cxnSp>
        <p:nvCxnSpPr>
          <p:cNvPr id="5" name="Straight Arrow Connector 4"/>
          <p:cNvCxnSpPr/>
          <p:nvPr/>
        </p:nvCxnSpPr>
        <p:spPr>
          <a:xfrm flipH="1">
            <a:off x="5220072" y="3645024"/>
            <a:ext cx="1440160" cy="108012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6660232" y="2970818"/>
            <a:ext cx="1944216" cy="1754326"/>
          </a:xfrm>
          <a:prstGeom prst="rect">
            <a:avLst/>
          </a:prstGeom>
          <a:noFill/>
        </p:spPr>
        <p:txBody>
          <a:bodyPr wrap="square" rtlCol="0">
            <a:spAutoFit/>
          </a:bodyPr>
          <a:lstStyle/>
          <a:p>
            <a:r>
              <a:rPr lang="en-IE" dirty="0" smtClean="0"/>
              <a:t>Sample the texture and also multiply by the diffuse colour passed in by the vertex shader</a:t>
            </a:r>
            <a:endParaRPr lang="en-IE" dirty="0"/>
          </a:p>
        </p:txBody>
      </p:sp>
    </p:spTree>
    <p:extLst>
      <p:ext uri="{BB962C8B-B14F-4D97-AF65-F5344CB8AC3E}">
        <p14:creationId xmlns:p14="http://schemas.microsoft.com/office/powerpoint/2010/main" val="126154307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E" dirty="0" smtClean="0"/>
              <a:t>If you don’t scale size by distance from the camera…</a:t>
            </a:r>
            <a:endParaRPr lang="en-IE" dirty="0"/>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9261" y="1687860"/>
            <a:ext cx="4238625" cy="4019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4788024" y="3358044"/>
            <a:ext cx="3744416" cy="369332"/>
          </a:xfrm>
          <a:prstGeom prst="rect">
            <a:avLst/>
          </a:prstGeom>
          <a:noFill/>
        </p:spPr>
        <p:txBody>
          <a:bodyPr wrap="square" rtlCol="0">
            <a:spAutoFit/>
          </a:bodyPr>
          <a:lstStyle/>
          <a:p>
            <a:r>
              <a:rPr lang="en-IE" dirty="0" smtClean="0"/>
              <a:t>Particles are always the same size…</a:t>
            </a:r>
            <a:endParaRPr lang="en-IE" dirty="0"/>
          </a:p>
        </p:txBody>
      </p:sp>
    </p:spTree>
    <p:extLst>
      <p:ext uri="{BB962C8B-B14F-4D97-AF65-F5344CB8AC3E}">
        <p14:creationId xmlns:p14="http://schemas.microsoft.com/office/powerpoint/2010/main" val="22074593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And</a:t>
            </a:r>
            <a:endParaRPr lang="en-IE" dirty="0"/>
          </a:p>
        </p:txBody>
      </p:sp>
      <p:sp>
        <p:nvSpPr>
          <p:cNvPr id="3" name="Content Placeholder 2"/>
          <p:cNvSpPr>
            <a:spLocks noGrp="1"/>
          </p:cNvSpPr>
          <p:nvPr>
            <p:ph idx="1"/>
          </p:nvPr>
        </p:nvSpPr>
        <p:spPr/>
        <p:txBody>
          <a:bodyPr>
            <a:normAutofit fontScale="70000" lnSpcReduction="20000"/>
          </a:bodyPr>
          <a:lstStyle/>
          <a:p>
            <a:r>
              <a:rPr lang="en-GB" dirty="0" smtClean="0"/>
              <a:t>Calculate a quaternion from the look vector:</a:t>
            </a:r>
          </a:p>
          <a:p>
            <a:pPr marL="0" indent="0">
              <a:buNone/>
            </a:pPr>
            <a:r>
              <a:rPr lang="en-IE" dirty="0">
                <a:solidFill>
                  <a:srgbClr val="008000"/>
                </a:solidFill>
                <a:latin typeface="Consolas"/>
              </a:rPr>
              <a:t>// Now check to see if the |look - basis| &gt; epsilon</a:t>
            </a:r>
            <a:endParaRPr lang="en-IE" dirty="0">
              <a:solidFill>
                <a:prstClr val="black"/>
              </a:solidFill>
              <a:latin typeface="Consolas"/>
            </a:endParaRPr>
          </a:p>
          <a:p>
            <a:pPr marL="0" indent="0">
              <a:buNone/>
            </a:pPr>
            <a:r>
              <a:rPr lang="en-IE" dirty="0">
                <a:solidFill>
                  <a:srgbClr val="008000"/>
                </a:solidFill>
                <a:latin typeface="Consolas"/>
              </a:rPr>
              <a:t>// And if so calculate the quaternion</a:t>
            </a:r>
            <a:endParaRPr lang="en-IE" dirty="0">
              <a:solidFill>
                <a:prstClr val="black"/>
              </a:solidFill>
              <a:latin typeface="Consolas"/>
            </a:endParaRPr>
          </a:p>
          <a:p>
            <a:pPr marL="0" indent="0">
              <a:buNone/>
            </a:pPr>
            <a:r>
              <a:rPr lang="en-IE" dirty="0">
                <a:solidFill>
                  <a:srgbClr val="0000FF"/>
                </a:solidFill>
                <a:latin typeface="Consolas"/>
              </a:rPr>
              <a:t>if</a:t>
            </a:r>
            <a:r>
              <a:rPr lang="en-IE" dirty="0">
                <a:solidFill>
                  <a:prstClr val="black"/>
                </a:solidFill>
                <a:latin typeface="Consolas"/>
              </a:rPr>
              <a:t> (</a:t>
            </a:r>
            <a:r>
              <a:rPr lang="en-IE" dirty="0" err="1">
                <a:solidFill>
                  <a:srgbClr val="0000FF"/>
                </a:solidFill>
                <a:latin typeface="Consolas"/>
              </a:rPr>
              <a:t>glm</a:t>
            </a:r>
            <a:r>
              <a:rPr lang="en-IE" dirty="0">
                <a:solidFill>
                  <a:prstClr val="black"/>
                </a:solidFill>
                <a:latin typeface="Consolas"/>
              </a:rPr>
              <a:t>::</a:t>
            </a:r>
            <a:r>
              <a:rPr lang="en-IE" dirty="0">
                <a:solidFill>
                  <a:srgbClr val="880000"/>
                </a:solidFill>
                <a:latin typeface="Consolas"/>
              </a:rPr>
              <a:t>length</a:t>
            </a:r>
            <a:r>
              <a:rPr lang="en-IE" dirty="0">
                <a:solidFill>
                  <a:prstClr val="black"/>
                </a:solidFill>
                <a:latin typeface="Consolas"/>
              </a:rPr>
              <a:t>(</a:t>
            </a:r>
            <a:r>
              <a:rPr lang="en-IE" dirty="0">
                <a:solidFill>
                  <a:srgbClr val="000080"/>
                </a:solidFill>
                <a:latin typeface="Consolas"/>
              </a:rPr>
              <a:t>ship1</a:t>
            </a:r>
            <a:r>
              <a:rPr lang="en-IE" dirty="0">
                <a:solidFill>
                  <a:prstClr val="black"/>
                </a:solidFill>
                <a:latin typeface="Consolas"/>
              </a:rPr>
              <a:t>-&gt;</a:t>
            </a:r>
            <a:r>
              <a:rPr lang="en-IE" dirty="0">
                <a:solidFill>
                  <a:srgbClr val="000080"/>
                </a:solidFill>
                <a:latin typeface="Consolas"/>
              </a:rPr>
              <a:t>look</a:t>
            </a:r>
            <a:r>
              <a:rPr lang="en-IE" dirty="0">
                <a:solidFill>
                  <a:prstClr val="black"/>
                </a:solidFill>
                <a:latin typeface="Consolas"/>
              </a:rPr>
              <a:t> - </a:t>
            </a:r>
            <a:r>
              <a:rPr lang="en-IE" dirty="0" err="1">
                <a:solidFill>
                  <a:srgbClr val="0000FF"/>
                </a:solidFill>
                <a:latin typeface="Consolas"/>
              </a:rPr>
              <a:t>GameComponent</a:t>
            </a:r>
            <a:r>
              <a:rPr lang="en-IE" dirty="0">
                <a:solidFill>
                  <a:prstClr val="black"/>
                </a:solidFill>
                <a:latin typeface="Consolas"/>
              </a:rPr>
              <a:t>::</a:t>
            </a:r>
            <a:r>
              <a:rPr lang="en-IE" dirty="0" err="1">
                <a:solidFill>
                  <a:srgbClr val="000080"/>
                </a:solidFill>
                <a:latin typeface="Consolas"/>
              </a:rPr>
              <a:t>basisLook</a:t>
            </a:r>
            <a:r>
              <a:rPr lang="en-IE" dirty="0">
                <a:solidFill>
                  <a:prstClr val="black"/>
                </a:solidFill>
                <a:latin typeface="Consolas"/>
              </a:rPr>
              <a:t>) &gt; </a:t>
            </a:r>
            <a:r>
              <a:rPr lang="en-IE" dirty="0">
                <a:solidFill>
                  <a:srgbClr val="000080"/>
                </a:solidFill>
                <a:latin typeface="Consolas"/>
              </a:rPr>
              <a:t>epsilon</a:t>
            </a:r>
            <a:r>
              <a:rPr lang="en-IE" dirty="0">
                <a:solidFill>
                  <a:prstClr val="black"/>
                </a:solidFill>
                <a:latin typeface="Consolas"/>
              </a:rPr>
              <a:t>)</a:t>
            </a:r>
          </a:p>
          <a:p>
            <a:pPr marL="0" indent="0">
              <a:buNone/>
            </a:pPr>
            <a:r>
              <a:rPr lang="en-IE" dirty="0">
                <a:solidFill>
                  <a:prstClr val="black"/>
                </a:solidFill>
                <a:latin typeface="Consolas"/>
              </a:rPr>
              <a:t>{</a:t>
            </a:r>
          </a:p>
          <a:p>
            <a:pPr marL="457200" lvl="1" indent="0">
              <a:buNone/>
            </a:pPr>
            <a:r>
              <a:rPr lang="en-IE" dirty="0" err="1">
                <a:solidFill>
                  <a:srgbClr val="0000FF"/>
                </a:solidFill>
                <a:latin typeface="Consolas"/>
              </a:rPr>
              <a:t>glm</a:t>
            </a:r>
            <a:r>
              <a:rPr lang="en-IE" dirty="0">
                <a:solidFill>
                  <a:prstClr val="black"/>
                </a:solidFill>
                <a:latin typeface="Consolas"/>
              </a:rPr>
              <a:t>::</a:t>
            </a:r>
            <a:r>
              <a:rPr lang="en-IE" dirty="0">
                <a:solidFill>
                  <a:srgbClr val="0000FF"/>
                </a:solidFill>
                <a:latin typeface="Consolas"/>
              </a:rPr>
              <a:t>vec3</a:t>
            </a:r>
            <a:r>
              <a:rPr lang="en-IE" dirty="0">
                <a:solidFill>
                  <a:prstClr val="black"/>
                </a:solidFill>
                <a:latin typeface="Consolas"/>
              </a:rPr>
              <a:t> </a:t>
            </a:r>
            <a:r>
              <a:rPr lang="en-IE" dirty="0">
                <a:solidFill>
                  <a:srgbClr val="000080"/>
                </a:solidFill>
                <a:latin typeface="Consolas"/>
              </a:rPr>
              <a:t>axis</a:t>
            </a:r>
            <a:r>
              <a:rPr lang="en-IE" dirty="0">
                <a:solidFill>
                  <a:prstClr val="black"/>
                </a:solidFill>
                <a:latin typeface="Consolas"/>
              </a:rPr>
              <a:t> = </a:t>
            </a:r>
            <a:r>
              <a:rPr lang="en-IE" dirty="0" err="1">
                <a:solidFill>
                  <a:srgbClr val="0000FF"/>
                </a:solidFill>
                <a:latin typeface="Consolas"/>
              </a:rPr>
              <a:t>glm</a:t>
            </a:r>
            <a:r>
              <a:rPr lang="en-IE" dirty="0">
                <a:solidFill>
                  <a:prstClr val="black"/>
                </a:solidFill>
                <a:latin typeface="Consolas"/>
              </a:rPr>
              <a:t>::</a:t>
            </a:r>
            <a:r>
              <a:rPr lang="en-IE" dirty="0">
                <a:solidFill>
                  <a:srgbClr val="880000"/>
                </a:solidFill>
                <a:latin typeface="Consolas"/>
              </a:rPr>
              <a:t>cross</a:t>
            </a:r>
            <a:r>
              <a:rPr lang="en-IE" dirty="0">
                <a:solidFill>
                  <a:prstClr val="black"/>
                </a:solidFill>
                <a:latin typeface="Consolas"/>
              </a:rPr>
              <a:t>(</a:t>
            </a:r>
            <a:r>
              <a:rPr lang="en-IE" dirty="0" err="1">
                <a:solidFill>
                  <a:srgbClr val="0000FF"/>
                </a:solidFill>
                <a:latin typeface="Consolas"/>
              </a:rPr>
              <a:t>GameComponent</a:t>
            </a:r>
            <a:r>
              <a:rPr lang="en-IE" dirty="0">
                <a:solidFill>
                  <a:prstClr val="black"/>
                </a:solidFill>
                <a:latin typeface="Consolas"/>
              </a:rPr>
              <a:t>::</a:t>
            </a:r>
            <a:r>
              <a:rPr lang="en-IE" dirty="0" err="1">
                <a:solidFill>
                  <a:srgbClr val="000080"/>
                </a:solidFill>
                <a:latin typeface="Consolas"/>
              </a:rPr>
              <a:t>basisLook</a:t>
            </a:r>
            <a:r>
              <a:rPr lang="en-IE" dirty="0">
                <a:solidFill>
                  <a:prstClr val="black"/>
                </a:solidFill>
                <a:latin typeface="Consolas"/>
              </a:rPr>
              <a:t>, </a:t>
            </a:r>
            <a:r>
              <a:rPr lang="en-IE" dirty="0">
                <a:solidFill>
                  <a:srgbClr val="000080"/>
                </a:solidFill>
                <a:latin typeface="Consolas"/>
              </a:rPr>
              <a:t>ship1</a:t>
            </a:r>
            <a:r>
              <a:rPr lang="en-IE" dirty="0">
                <a:solidFill>
                  <a:prstClr val="black"/>
                </a:solidFill>
                <a:latin typeface="Consolas"/>
              </a:rPr>
              <a:t>-&gt;</a:t>
            </a:r>
            <a:r>
              <a:rPr lang="en-IE" dirty="0">
                <a:solidFill>
                  <a:srgbClr val="000080"/>
                </a:solidFill>
                <a:latin typeface="Consolas"/>
              </a:rPr>
              <a:t>look</a:t>
            </a:r>
            <a:r>
              <a:rPr lang="en-IE" dirty="0">
                <a:solidFill>
                  <a:prstClr val="black"/>
                </a:solidFill>
                <a:latin typeface="Consolas"/>
              </a:rPr>
              <a:t>);</a:t>
            </a:r>
          </a:p>
          <a:p>
            <a:pPr marL="457200" lvl="1" indent="0">
              <a:buNone/>
            </a:pPr>
            <a:r>
              <a:rPr lang="en-IE" dirty="0">
                <a:solidFill>
                  <a:srgbClr val="000080"/>
                </a:solidFill>
                <a:latin typeface="Consolas"/>
              </a:rPr>
              <a:t>axis</a:t>
            </a:r>
            <a:r>
              <a:rPr lang="en-IE" dirty="0">
                <a:solidFill>
                  <a:prstClr val="black"/>
                </a:solidFill>
                <a:latin typeface="Consolas"/>
              </a:rPr>
              <a:t> = </a:t>
            </a:r>
            <a:r>
              <a:rPr lang="en-IE" dirty="0" err="1">
                <a:solidFill>
                  <a:srgbClr val="0000FF"/>
                </a:solidFill>
                <a:latin typeface="Consolas"/>
              </a:rPr>
              <a:t>glm</a:t>
            </a:r>
            <a:r>
              <a:rPr lang="en-IE" dirty="0">
                <a:solidFill>
                  <a:prstClr val="black"/>
                </a:solidFill>
                <a:latin typeface="Consolas"/>
              </a:rPr>
              <a:t>::</a:t>
            </a:r>
            <a:r>
              <a:rPr lang="en-IE" dirty="0">
                <a:solidFill>
                  <a:srgbClr val="880000"/>
                </a:solidFill>
                <a:latin typeface="Consolas"/>
              </a:rPr>
              <a:t>normalize</a:t>
            </a:r>
            <a:r>
              <a:rPr lang="en-IE" dirty="0">
                <a:solidFill>
                  <a:prstClr val="black"/>
                </a:solidFill>
                <a:latin typeface="Consolas"/>
              </a:rPr>
              <a:t>(</a:t>
            </a:r>
            <a:r>
              <a:rPr lang="en-IE" dirty="0">
                <a:solidFill>
                  <a:srgbClr val="000080"/>
                </a:solidFill>
                <a:latin typeface="Consolas"/>
              </a:rPr>
              <a:t>axis</a:t>
            </a:r>
            <a:r>
              <a:rPr lang="en-IE" dirty="0">
                <a:solidFill>
                  <a:prstClr val="black"/>
                </a:solidFill>
                <a:latin typeface="Consolas"/>
              </a:rPr>
              <a:t>);</a:t>
            </a:r>
          </a:p>
          <a:p>
            <a:pPr marL="457200" lvl="1" indent="0">
              <a:buNone/>
            </a:pPr>
            <a:r>
              <a:rPr lang="en-IE" dirty="0">
                <a:solidFill>
                  <a:srgbClr val="0000FF"/>
                </a:solidFill>
                <a:latin typeface="Consolas"/>
              </a:rPr>
              <a:t>float</a:t>
            </a:r>
            <a:r>
              <a:rPr lang="en-IE" dirty="0">
                <a:solidFill>
                  <a:prstClr val="black"/>
                </a:solidFill>
                <a:latin typeface="Consolas"/>
              </a:rPr>
              <a:t> </a:t>
            </a:r>
            <a:r>
              <a:rPr lang="en-IE" dirty="0">
                <a:solidFill>
                  <a:srgbClr val="000080"/>
                </a:solidFill>
                <a:latin typeface="Consolas"/>
              </a:rPr>
              <a:t>theta</a:t>
            </a:r>
            <a:r>
              <a:rPr lang="en-IE" dirty="0">
                <a:solidFill>
                  <a:prstClr val="black"/>
                </a:solidFill>
                <a:latin typeface="Consolas"/>
              </a:rPr>
              <a:t> = </a:t>
            </a:r>
            <a:r>
              <a:rPr lang="en-IE" dirty="0" err="1">
                <a:solidFill>
                  <a:srgbClr val="0000FF"/>
                </a:solidFill>
                <a:latin typeface="Consolas"/>
              </a:rPr>
              <a:t>glm</a:t>
            </a:r>
            <a:r>
              <a:rPr lang="en-IE" dirty="0">
                <a:solidFill>
                  <a:prstClr val="black"/>
                </a:solidFill>
                <a:latin typeface="Consolas"/>
              </a:rPr>
              <a:t>::</a:t>
            </a:r>
            <a:r>
              <a:rPr lang="en-IE" dirty="0" err="1">
                <a:solidFill>
                  <a:srgbClr val="880000"/>
                </a:solidFill>
                <a:latin typeface="Consolas"/>
              </a:rPr>
              <a:t>acos</a:t>
            </a:r>
            <a:r>
              <a:rPr lang="en-IE" dirty="0">
                <a:solidFill>
                  <a:prstClr val="black"/>
                </a:solidFill>
                <a:latin typeface="Consolas"/>
              </a:rPr>
              <a:t>(</a:t>
            </a:r>
            <a:r>
              <a:rPr lang="en-IE" dirty="0" err="1">
                <a:solidFill>
                  <a:srgbClr val="0000FF"/>
                </a:solidFill>
                <a:latin typeface="Consolas"/>
              </a:rPr>
              <a:t>glm</a:t>
            </a:r>
            <a:r>
              <a:rPr lang="en-IE" dirty="0">
                <a:solidFill>
                  <a:prstClr val="black"/>
                </a:solidFill>
                <a:latin typeface="Consolas"/>
              </a:rPr>
              <a:t>::</a:t>
            </a:r>
            <a:r>
              <a:rPr lang="en-IE" dirty="0">
                <a:solidFill>
                  <a:srgbClr val="880000"/>
                </a:solidFill>
                <a:latin typeface="Consolas"/>
              </a:rPr>
              <a:t>dot</a:t>
            </a:r>
            <a:r>
              <a:rPr lang="en-IE" dirty="0">
                <a:solidFill>
                  <a:prstClr val="black"/>
                </a:solidFill>
                <a:latin typeface="Consolas"/>
              </a:rPr>
              <a:t>(</a:t>
            </a:r>
            <a:r>
              <a:rPr lang="en-IE" dirty="0">
                <a:solidFill>
                  <a:srgbClr val="000080"/>
                </a:solidFill>
                <a:latin typeface="Consolas"/>
              </a:rPr>
              <a:t>ship1</a:t>
            </a:r>
            <a:r>
              <a:rPr lang="en-IE" dirty="0">
                <a:solidFill>
                  <a:prstClr val="black"/>
                </a:solidFill>
                <a:latin typeface="Consolas"/>
              </a:rPr>
              <a:t>-&gt;</a:t>
            </a:r>
            <a:r>
              <a:rPr lang="en-IE" dirty="0">
                <a:solidFill>
                  <a:srgbClr val="000080"/>
                </a:solidFill>
                <a:latin typeface="Consolas"/>
              </a:rPr>
              <a:t>look</a:t>
            </a:r>
            <a:r>
              <a:rPr lang="en-IE" dirty="0">
                <a:solidFill>
                  <a:prstClr val="black"/>
                </a:solidFill>
                <a:latin typeface="Consolas"/>
              </a:rPr>
              <a:t>, </a:t>
            </a:r>
            <a:r>
              <a:rPr lang="en-IE" dirty="0" err="1">
                <a:solidFill>
                  <a:srgbClr val="0000FF"/>
                </a:solidFill>
                <a:latin typeface="Consolas"/>
              </a:rPr>
              <a:t>GameComponent</a:t>
            </a:r>
            <a:r>
              <a:rPr lang="en-IE" dirty="0">
                <a:solidFill>
                  <a:prstClr val="black"/>
                </a:solidFill>
                <a:latin typeface="Consolas"/>
              </a:rPr>
              <a:t>::</a:t>
            </a:r>
            <a:r>
              <a:rPr lang="en-IE" dirty="0" err="1">
                <a:solidFill>
                  <a:srgbClr val="000080"/>
                </a:solidFill>
                <a:latin typeface="Consolas"/>
              </a:rPr>
              <a:t>basisLook</a:t>
            </a:r>
            <a:r>
              <a:rPr lang="en-IE" dirty="0">
                <a:solidFill>
                  <a:prstClr val="black"/>
                </a:solidFill>
                <a:latin typeface="Consolas"/>
              </a:rPr>
              <a:t>));</a:t>
            </a:r>
          </a:p>
          <a:p>
            <a:pPr marL="457200" lvl="1" indent="0">
              <a:buNone/>
            </a:pPr>
            <a:r>
              <a:rPr lang="en-IE" dirty="0">
                <a:solidFill>
                  <a:srgbClr val="000080"/>
                </a:solidFill>
                <a:latin typeface="Consolas"/>
              </a:rPr>
              <a:t>ship1</a:t>
            </a:r>
            <a:r>
              <a:rPr lang="en-IE" dirty="0">
                <a:solidFill>
                  <a:prstClr val="black"/>
                </a:solidFill>
                <a:latin typeface="Consolas"/>
              </a:rPr>
              <a:t>-&gt;</a:t>
            </a:r>
            <a:r>
              <a:rPr lang="en-IE" dirty="0">
                <a:solidFill>
                  <a:srgbClr val="000080"/>
                </a:solidFill>
                <a:latin typeface="Consolas"/>
              </a:rPr>
              <a:t>orientation</a:t>
            </a:r>
            <a:r>
              <a:rPr lang="en-IE" dirty="0">
                <a:solidFill>
                  <a:prstClr val="black"/>
                </a:solidFill>
                <a:latin typeface="Consolas"/>
              </a:rPr>
              <a:t> = </a:t>
            </a:r>
            <a:r>
              <a:rPr lang="en-IE" dirty="0" err="1">
                <a:solidFill>
                  <a:srgbClr val="0000FF"/>
                </a:solidFill>
                <a:latin typeface="Consolas"/>
              </a:rPr>
              <a:t>glm</a:t>
            </a:r>
            <a:r>
              <a:rPr lang="en-IE" dirty="0">
                <a:solidFill>
                  <a:prstClr val="black"/>
                </a:solidFill>
                <a:latin typeface="Consolas"/>
              </a:rPr>
              <a:t>::</a:t>
            </a:r>
            <a:r>
              <a:rPr lang="en-IE" dirty="0" err="1">
                <a:solidFill>
                  <a:srgbClr val="880000"/>
                </a:solidFill>
                <a:latin typeface="Consolas"/>
              </a:rPr>
              <a:t>angleAxis</a:t>
            </a:r>
            <a:r>
              <a:rPr lang="en-IE" dirty="0">
                <a:solidFill>
                  <a:prstClr val="black"/>
                </a:solidFill>
                <a:latin typeface="Consolas"/>
              </a:rPr>
              <a:t>(</a:t>
            </a:r>
            <a:r>
              <a:rPr lang="en-IE" dirty="0" err="1">
                <a:solidFill>
                  <a:srgbClr val="0000FF"/>
                </a:solidFill>
                <a:latin typeface="Consolas"/>
              </a:rPr>
              <a:t>glm</a:t>
            </a:r>
            <a:r>
              <a:rPr lang="en-IE" dirty="0">
                <a:solidFill>
                  <a:prstClr val="black"/>
                </a:solidFill>
                <a:latin typeface="Consolas"/>
              </a:rPr>
              <a:t>::</a:t>
            </a:r>
            <a:r>
              <a:rPr lang="en-IE" dirty="0">
                <a:solidFill>
                  <a:srgbClr val="880000"/>
                </a:solidFill>
                <a:latin typeface="Consolas"/>
              </a:rPr>
              <a:t>degrees</a:t>
            </a:r>
            <a:r>
              <a:rPr lang="en-IE" dirty="0">
                <a:solidFill>
                  <a:prstClr val="black"/>
                </a:solidFill>
                <a:latin typeface="Consolas"/>
              </a:rPr>
              <a:t>(</a:t>
            </a:r>
            <a:r>
              <a:rPr lang="en-IE" dirty="0">
                <a:solidFill>
                  <a:srgbClr val="000080"/>
                </a:solidFill>
                <a:latin typeface="Consolas"/>
              </a:rPr>
              <a:t>theta</a:t>
            </a:r>
            <a:r>
              <a:rPr lang="en-IE" dirty="0">
                <a:solidFill>
                  <a:prstClr val="black"/>
                </a:solidFill>
                <a:latin typeface="Consolas"/>
              </a:rPr>
              <a:t>), </a:t>
            </a:r>
            <a:r>
              <a:rPr lang="en-IE" dirty="0">
                <a:solidFill>
                  <a:srgbClr val="000080"/>
                </a:solidFill>
                <a:latin typeface="Consolas"/>
              </a:rPr>
              <a:t>axis</a:t>
            </a:r>
            <a:r>
              <a:rPr lang="en-IE" dirty="0">
                <a:solidFill>
                  <a:prstClr val="black"/>
                </a:solidFill>
                <a:latin typeface="Consolas"/>
              </a:rPr>
              <a:t>);</a:t>
            </a:r>
          </a:p>
          <a:p>
            <a:pPr marL="0" indent="0">
              <a:buNone/>
            </a:pPr>
            <a:r>
              <a:rPr lang="en-IE" dirty="0">
                <a:solidFill>
                  <a:prstClr val="black"/>
                </a:solidFill>
                <a:latin typeface="Consolas"/>
              </a:rPr>
              <a:t>}</a:t>
            </a:r>
          </a:p>
          <a:p>
            <a:endParaRPr lang="en-IE" dirty="0"/>
          </a:p>
        </p:txBody>
      </p:sp>
    </p:spTree>
    <p:extLst>
      <p:ext uri="{BB962C8B-B14F-4D97-AF65-F5344CB8AC3E}">
        <p14:creationId xmlns:p14="http://schemas.microsoft.com/office/powerpoint/2010/main" val="36465530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Particle Physics</a:t>
            </a:r>
            <a:endParaRPr lang="en-IE" dirty="0"/>
          </a:p>
        </p:txBody>
      </p:sp>
      <p:sp>
        <p:nvSpPr>
          <p:cNvPr id="3" name="Content Placeholder 2"/>
          <p:cNvSpPr>
            <a:spLocks noGrp="1"/>
          </p:cNvSpPr>
          <p:nvPr>
            <p:ph idx="1"/>
          </p:nvPr>
        </p:nvSpPr>
        <p:spPr/>
        <p:txBody>
          <a:bodyPr>
            <a:normAutofit fontScale="85000" lnSpcReduction="20000"/>
          </a:bodyPr>
          <a:lstStyle/>
          <a:p>
            <a:pPr>
              <a:lnSpc>
                <a:spcPct val="90000"/>
              </a:lnSpc>
            </a:pPr>
            <a:r>
              <a:rPr lang="en-IE" altLang="en-US" dirty="0"/>
              <a:t>Sometimes instead of modelling a complex object with many vertices, we need to model:</a:t>
            </a:r>
          </a:p>
          <a:p>
            <a:pPr lvl="1">
              <a:lnSpc>
                <a:spcPct val="90000"/>
              </a:lnSpc>
            </a:pPr>
            <a:r>
              <a:rPr lang="en-IE" altLang="en-US" dirty="0"/>
              <a:t>Lots of small objects each with a single vertex</a:t>
            </a:r>
          </a:p>
          <a:p>
            <a:pPr lvl="1">
              <a:lnSpc>
                <a:spcPct val="90000"/>
              </a:lnSpc>
            </a:pPr>
            <a:r>
              <a:rPr lang="en-IE" altLang="en-US" dirty="0"/>
              <a:t>This is called a particle system</a:t>
            </a:r>
          </a:p>
          <a:p>
            <a:r>
              <a:rPr lang="en-GB" dirty="0" smtClean="0"/>
              <a:t>We </a:t>
            </a:r>
            <a:r>
              <a:rPr lang="en-GB" dirty="0"/>
              <a:t>can also use </a:t>
            </a:r>
            <a:r>
              <a:rPr lang="en-GB" dirty="0" smtClean="0"/>
              <a:t>these physics equations to model particles in a particle system!</a:t>
            </a:r>
          </a:p>
          <a:p>
            <a:r>
              <a:rPr lang="en-GB" dirty="0" smtClean="0"/>
              <a:t>Particles are used to simulate:</a:t>
            </a:r>
          </a:p>
          <a:p>
            <a:pPr lvl="1"/>
            <a:r>
              <a:rPr lang="en-GB" dirty="0" smtClean="0"/>
              <a:t>Smoke</a:t>
            </a:r>
          </a:p>
          <a:p>
            <a:pPr lvl="1"/>
            <a:r>
              <a:rPr lang="en-GB" dirty="0" smtClean="0"/>
              <a:t>Explosions</a:t>
            </a:r>
          </a:p>
          <a:p>
            <a:pPr lvl="1"/>
            <a:r>
              <a:rPr lang="en-GB" dirty="0" smtClean="0"/>
              <a:t>Zombie brains</a:t>
            </a:r>
          </a:p>
          <a:p>
            <a:pPr lvl="1"/>
            <a:r>
              <a:rPr lang="en-GB" dirty="0" smtClean="0"/>
              <a:t>Magic particles </a:t>
            </a:r>
          </a:p>
          <a:p>
            <a:pPr lvl="1"/>
            <a:r>
              <a:rPr lang="en-GB" dirty="0" smtClean="0"/>
              <a:t>Example</a:t>
            </a:r>
            <a:endParaRPr lang="en-IE" dirty="0"/>
          </a:p>
        </p:txBody>
      </p:sp>
    </p:spTree>
    <p:extLst>
      <p:ext uri="{BB962C8B-B14F-4D97-AF65-F5344CB8AC3E}">
        <p14:creationId xmlns:p14="http://schemas.microsoft.com/office/powerpoint/2010/main" val="30150835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tep7b"/>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685800"/>
            <a:ext cx="9144000" cy="5486400"/>
          </a:xfrm>
          <a:prstGeom prst="rect">
            <a:avLst/>
          </a:prstGeom>
          <a:noFill/>
          <a:ln>
            <a:noFill/>
          </a:ln>
        </p:spPr>
      </p:pic>
    </p:spTree>
    <p:extLst>
      <p:ext uri="{BB962C8B-B14F-4D97-AF65-F5344CB8AC3E}">
        <p14:creationId xmlns:p14="http://schemas.microsoft.com/office/powerpoint/2010/main" val="6673925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astleIsland"/>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381000"/>
            <a:ext cx="9144000" cy="6096000"/>
          </a:xfrm>
          <a:prstGeom prst="rect">
            <a:avLst/>
          </a:prstGeom>
          <a:noFill/>
          <a:ln>
            <a:noFill/>
          </a:ln>
        </p:spPr>
      </p:pic>
    </p:spTree>
    <p:extLst>
      <p:ext uri="{BB962C8B-B14F-4D97-AF65-F5344CB8AC3E}">
        <p14:creationId xmlns:p14="http://schemas.microsoft.com/office/powerpoint/2010/main" val="3338884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explosion_test_02_mh_000076"/>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857250"/>
            <a:ext cx="9144000" cy="5143500"/>
          </a:xfrm>
          <a:prstGeom prst="rect">
            <a:avLst/>
          </a:prstGeom>
          <a:noFill/>
          <a:ln>
            <a:noFill/>
          </a:ln>
        </p:spPr>
      </p:pic>
    </p:spTree>
    <p:extLst>
      <p:ext uri="{BB962C8B-B14F-4D97-AF65-F5344CB8AC3E}">
        <p14:creationId xmlns:p14="http://schemas.microsoft.com/office/powerpoint/2010/main" val="32710624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ire"/>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0"/>
            <a:ext cx="9144000" cy="6858000"/>
          </a:xfrm>
          <a:prstGeom prst="rect">
            <a:avLst/>
          </a:prstGeom>
          <a:noFill/>
          <a:ln>
            <a:noFill/>
          </a:ln>
        </p:spPr>
      </p:pic>
    </p:spTree>
    <p:extLst>
      <p:ext uri="{BB962C8B-B14F-4D97-AF65-F5344CB8AC3E}">
        <p14:creationId xmlns:p14="http://schemas.microsoft.com/office/powerpoint/2010/main" val="131017804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djacency">
      <a:fillStyleLst>
        <a:solidFill>
          <a:schemeClr val="phClr"/>
        </a:solidFill>
        <a:solidFill>
          <a:schemeClr val="phClr">
            <a:tint val="55000"/>
          </a:schemeClr>
        </a:solidFill>
        <a:solidFill>
          <a:schemeClr val="phClr"/>
        </a:solidFill>
      </a:fillStyleLst>
      <a:lnStyleLst>
        <a:ln w="12700"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blurRad="50800" dist="25400" algn="bl" rotWithShape="0">
              <a:srgbClr val="000000">
                <a:alpha val="60000"/>
              </a:srgbClr>
            </a:outerShdw>
          </a:effectLst>
        </a:effectStyle>
        <a:effectStyle>
          <a:effectLst/>
          <a:scene3d>
            <a:camera prst="orthographicFront">
              <a:rot lat="0" lon="0" rev="0"/>
            </a:camera>
            <a:lightRig rig="brightRoom" dir="tl">
              <a:rot lat="0" lon="0" rev="1800000"/>
            </a:lightRig>
          </a:scene3d>
          <a:sp3d contourW="10160" prstMaterial="dkEdge">
            <a:bevelT w="38100" h="50800" prst="angle"/>
            <a:contourClr>
              <a:schemeClr val="phClr">
                <a:shade val="40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3037</TotalTime>
  <Words>1423</Words>
  <Application>Microsoft Office PowerPoint</Application>
  <PresentationFormat>On-screen Show (4:3)</PresentationFormat>
  <Paragraphs>236</Paragraphs>
  <Slides>36</Slides>
  <Notes>1</Notes>
  <HiddenSlides>0</HiddenSlides>
  <MMClips>0</MMClips>
  <ScaleCrop>false</ScaleCrop>
  <HeadingPairs>
    <vt:vector size="4" baseType="variant">
      <vt:variant>
        <vt:lpstr>Theme</vt:lpstr>
      </vt:variant>
      <vt:variant>
        <vt:i4>1</vt:i4>
      </vt:variant>
      <vt:variant>
        <vt:lpstr>Slide Titles</vt:lpstr>
      </vt:variant>
      <vt:variant>
        <vt:i4>36</vt:i4>
      </vt:variant>
    </vt:vector>
  </HeadingPairs>
  <TitlesOfParts>
    <vt:vector size="37" baseType="lpstr">
      <vt:lpstr>Office Theme</vt:lpstr>
      <vt:lpstr>PowerPoint Presentation</vt:lpstr>
      <vt:lpstr>Remember!</vt:lpstr>
      <vt:lpstr>To fake rotations</vt:lpstr>
      <vt:lpstr>And</vt:lpstr>
      <vt:lpstr>Particle Physics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Requirements</vt:lpstr>
      <vt:lpstr>Several approaches</vt:lpstr>
      <vt:lpstr>In BGE</vt:lpstr>
      <vt:lpstr>ParticleEffect</vt:lpstr>
      <vt:lpstr>ParticleEffect</vt:lpstr>
      <vt:lpstr>Particle</vt:lpstr>
      <vt:lpstr>FountainEffect</vt:lpstr>
      <vt:lpstr>PowerPoint Presentation</vt:lpstr>
      <vt:lpstr>PowerPoint Presentation</vt:lpstr>
      <vt:lpstr>UpdateParticle</vt:lpstr>
      <vt:lpstr>To use…</vt:lpstr>
      <vt:lpstr>SnowEffect</vt:lpstr>
      <vt:lpstr>SnowEffect</vt:lpstr>
      <vt:lpstr>InitParticle</vt:lpstr>
      <vt:lpstr>UpdateParticle</vt:lpstr>
      <vt:lpstr>The vertex shader</vt:lpstr>
      <vt:lpstr>The fragment shader</vt:lpstr>
      <vt:lpstr>If you don’t scale size by distance from the camera…</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Apps for Fun &amp; Profit: The Story of Tunepal</dc:title>
  <dc:creator>Bryan Duggan</dc:creator>
  <cp:lastModifiedBy>Bryan Duggan</cp:lastModifiedBy>
  <cp:revision>146</cp:revision>
  <cp:lastPrinted>2011-10-26T17:39:23Z</cp:lastPrinted>
  <dcterms:created xsi:type="dcterms:W3CDTF">2010-11-17T15:56:37Z</dcterms:created>
  <dcterms:modified xsi:type="dcterms:W3CDTF">2013-11-07T20:08:09Z</dcterms:modified>
</cp:coreProperties>
</file>